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6" r:id="rId18"/>
    <p:sldId id="277" r:id="rId19"/>
    <p:sldId id="278" r:id="rId20"/>
    <p:sldId id="279" r:id="rId21"/>
    <p:sldId id="281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290" r:id="rId40"/>
    <p:sldId id="291" r:id="rId41"/>
    <p:sldId id="301" r:id="rId42"/>
    <p:sldId id="292" r:id="rId43"/>
    <p:sldId id="271" r:id="rId44"/>
    <p:sldId id="27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8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4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5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4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9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5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5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5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4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79299-2373-4807-96CF-99030932CE3C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2E9BE-E607-4C3D-A6D6-5B24168D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6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mber_theory" TargetMode="External"/><Relationship Id="rId2" Type="http://schemas.openxmlformats.org/officeDocument/2006/relationships/hyperlink" Target="https://en.wikipedia.org/wiki/Modular_arithmeti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un_Tzu_(mathematician)" TargetMode="External"/><Relationship Id="rId4" Type="http://schemas.openxmlformats.org/officeDocument/2006/relationships/hyperlink" Target="https://en.wikipedia.org/wiki/Abstract_algebr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lph.umn.edu/mathrefresh/exponents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0"/>
            <a:ext cx="8839200" cy="1371600"/>
          </a:xfrm>
        </p:spPr>
        <p:txBody>
          <a:bodyPr>
            <a:no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Cipher Techniques: Substitution and Transposition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0"/>
            <a:ext cx="8763000" cy="51816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-Before </a:t>
            </a:r>
            <a:r>
              <a:rPr lang="en-US" sz="2400" dirty="0">
                <a:solidFill>
                  <a:schemeClr val="tx1"/>
                </a:solidFill>
              </a:rPr>
              <a:t>computers, cryptography consisted of </a:t>
            </a:r>
            <a:r>
              <a:rPr lang="en-US" sz="2400" dirty="0" smtClean="0">
                <a:solidFill>
                  <a:schemeClr val="tx1"/>
                </a:solidFill>
              </a:rPr>
              <a:t>character-based algorithms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-Different cryptographic algorithms </a:t>
            </a:r>
            <a:r>
              <a:rPr lang="en-US" sz="2400" dirty="0">
                <a:solidFill>
                  <a:schemeClr val="tx1"/>
                </a:solidFill>
              </a:rPr>
              <a:t>either substituted characters for one another or transposed characters with one another.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-The </a:t>
            </a:r>
            <a:r>
              <a:rPr lang="en-US" sz="2400" dirty="0">
                <a:solidFill>
                  <a:schemeClr val="tx1"/>
                </a:solidFill>
              </a:rPr>
              <a:t>better algorithms did both, many times each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-Things </a:t>
            </a:r>
            <a:r>
              <a:rPr lang="en-US" sz="2400" dirty="0">
                <a:solidFill>
                  <a:schemeClr val="tx1"/>
                </a:solidFill>
              </a:rPr>
              <a:t>are more complex these days, but the philosophy remains the same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primary change </a:t>
            </a:r>
            <a:r>
              <a:rPr lang="en-US" sz="2400" dirty="0" smtClean="0">
                <a:solidFill>
                  <a:schemeClr val="tx1"/>
                </a:solidFill>
              </a:rPr>
              <a:t>is that </a:t>
            </a:r>
            <a:r>
              <a:rPr lang="en-US" sz="2400" dirty="0">
                <a:solidFill>
                  <a:schemeClr val="tx1"/>
                </a:solidFill>
              </a:rPr>
              <a:t>algorithms work on bits instead of characters.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This </a:t>
            </a:r>
            <a:r>
              <a:rPr lang="en-US" sz="2400" dirty="0">
                <a:solidFill>
                  <a:schemeClr val="tx1"/>
                </a:solidFill>
              </a:rPr>
              <a:t>is actually just a change in the alphabet size: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from 26 elements to two elements. 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-</a:t>
            </a:r>
            <a:r>
              <a:rPr lang="en-US" sz="2400" dirty="0" smtClean="0">
                <a:solidFill>
                  <a:schemeClr val="tx1"/>
                </a:solidFill>
              </a:rPr>
              <a:t>Most </a:t>
            </a:r>
            <a:r>
              <a:rPr lang="en-US" sz="2400" dirty="0">
                <a:solidFill>
                  <a:schemeClr val="tx1"/>
                </a:solidFill>
              </a:rPr>
              <a:t>good cryptographic algorithms still combine elements </a:t>
            </a:r>
            <a:r>
              <a:rPr lang="en-US" sz="2400" dirty="0" smtClean="0">
                <a:solidFill>
                  <a:schemeClr val="tx1"/>
                </a:solidFill>
              </a:rPr>
              <a:t>of substitution </a:t>
            </a:r>
            <a:r>
              <a:rPr lang="en-US" sz="2400" dirty="0">
                <a:solidFill>
                  <a:schemeClr val="tx1"/>
                </a:solidFill>
              </a:rPr>
              <a:t>and transposition.</a:t>
            </a:r>
          </a:p>
        </p:txBody>
      </p:sp>
    </p:spTree>
    <p:extLst>
      <p:ext uri="{BB962C8B-B14F-4D97-AF65-F5344CB8AC3E}">
        <p14:creationId xmlns:p14="http://schemas.microsoft.com/office/powerpoint/2010/main" val="21867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839200" cy="60960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Since </a:t>
            </a:r>
            <a:r>
              <a:rPr lang="en-US" b="1" dirty="0"/>
              <a:t>the letters of the </a:t>
            </a:r>
            <a:r>
              <a:rPr lang="en-US" b="1" dirty="0" err="1"/>
              <a:t>ciphertext</a:t>
            </a:r>
            <a:r>
              <a:rPr lang="en-US" b="1" dirty="0"/>
              <a:t> are </a:t>
            </a:r>
            <a:r>
              <a:rPr lang="en-US" b="1" dirty="0" smtClean="0"/>
              <a:t>the same </a:t>
            </a:r>
            <a:r>
              <a:rPr lang="en-US" b="1" dirty="0"/>
              <a:t>as those of the plaintext, a frequency analysis on the </a:t>
            </a:r>
            <a:r>
              <a:rPr lang="en-US" b="1" dirty="0" err="1"/>
              <a:t>ciphertext</a:t>
            </a:r>
            <a:r>
              <a:rPr lang="en-US" b="1" dirty="0"/>
              <a:t> would reveal that each letter </a:t>
            </a:r>
            <a:r>
              <a:rPr lang="en-US" b="1" dirty="0" smtClean="0"/>
              <a:t>has  approximately </a:t>
            </a:r>
            <a:r>
              <a:rPr lang="en-US" b="1" dirty="0"/>
              <a:t>the same likelihood as in English. </a:t>
            </a:r>
            <a:endParaRPr lang="en-US" b="1" dirty="0" smtClean="0"/>
          </a:p>
          <a:p>
            <a:r>
              <a:rPr lang="en-US" b="1" dirty="0" smtClean="0"/>
              <a:t>This </a:t>
            </a:r>
            <a:r>
              <a:rPr lang="en-US" b="1" dirty="0"/>
              <a:t>gives a very good clue to </a:t>
            </a:r>
            <a:r>
              <a:rPr lang="en-US" b="1" dirty="0" smtClean="0"/>
              <a:t> a </a:t>
            </a:r>
            <a:r>
              <a:rPr lang="en-US" b="1" dirty="0"/>
              <a:t>cryptanalyst, </a:t>
            </a:r>
            <a:r>
              <a:rPr lang="en-US" b="1" dirty="0" smtClean="0"/>
              <a:t>who can </a:t>
            </a:r>
            <a:r>
              <a:rPr lang="en-US" b="1" dirty="0"/>
              <a:t>then use a variety of techniques to determine the right ordering of the letters to obtain </a:t>
            </a:r>
            <a:r>
              <a:rPr lang="en-US" b="1" dirty="0" smtClean="0"/>
              <a:t>the plaintext</a:t>
            </a:r>
            <a:r>
              <a:rPr lang="en-US" b="1" dirty="0"/>
              <a:t>. Putting the </a:t>
            </a:r>
            <a:r>
              <a:rPr lang="en-US" b="1" dirty="0" err="1"/>
              <a:t>ciphertext</a:t>
            </a:r>
            <a:r>
              <a:rPr lang="en-US" b="1" dirty="0"/>
              <a:t> through a second transposition cipher greatly enhances security.</a:t>
            </a:r>
          </a:p>
          <a:p>
            <a:r>
              <a:rPr lang="en-US" b="1" dirty="0"/>
              <a:t>There are even more complicated transposition ciphers, but computers can break almost all of them.</a:t>
            </a:r>
          </a:p>
          <a:p>
            <a:r>
              <a:rPr lang="en-US" b="1" dirty="0" smtClean="0"/>
              <a:t>Although </a:t>
            </a:r>
            <a:r>
              <a:rPr lang="en-US" b="1" dirty="0"/>
              <a:t>many modern algorithms use transposition, it is troublesome because it requires a lot </a:t>
            </a:r>
            <a:r>
              <a:rPr lang="en-US" b="1" dirty="0" smtClean="0"/>
              <a:t>of memory </a:t>
            </a:r>
            <a:r>
              <a:rPr lang="en-US" b="1" dirty="0"/>
              <a:t>and sometimes requires messages to be only certain lengths. Substitution is far </a:t>
            </a:r>
            <a:r>
              <a:rPr lang="en-US" b="1" dirty="0" smtClean="0"/>
              <a:t>more common</a:t>
            </a:r>
            <a:r>
              <a:rPr lang="en-US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TIME PAD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19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Believe it or not, there is a perfect encryption scheme. It’s called a one-time pad, and was invented </a:t>
            </a:r>
            <a:r>
              <a:rPr lang="en-US" sz="2800" dirty="0" smtClean="0"/>
              <a:t>in 1917 </a:t>
            </a:r>
            <a:r>
              <a:rPr lang="en-US" sz="2800" dirty="0"/>
              <a:t>by Major Joseph </a:t>
            </a:r>
            <a:r>
              <a:rPr lang="en-US" sz="2800" dirty="0" err="1"/>
              <a:t>Mauborgne</a:t>
            </a:r>
            <a:r>
              <a:rPr lang="en-US" sz="2800" dirty="0"/>
              <a:t> and AT&amp;T’s Gilbert </a:t>
            </a:r>
            <a:r>
              <a:rPr lang="en-US" sz="2800" dirty="0" err="1"/>
              <a:t>Vernam</a:t>
            </a:r>
            <a:r>
              <a:rPr lang="en-US" sz="2800" dirty="0"/>
              <a:t> [794]. (Actually, a one-time pad is </a:t>
            </a:r>
            <a:r>
              <a:rPr lang="en-US" sz="2800" dirty="0" smtClean="0"/>
              <a:t>a special </a:t>
            </a:r>
            <a:r>
              <a:rPr lang="en-US" sz="2800" dirty="0"/>
              <a:t>case of a threshold scheme</a:t>
            </a:r>
            <a:r>
              <a:rPr lang="en-US" sz="2800" dirty="0" smtClean="0"/>
              <a:t>;) </a:t>
            </a:r>
          </a:p>
          <a:p>
            <a:r>
              <a:rPr lang="en-US" sz="2800" dirty="0" smtClean="0"/>
              <a:t>Classically</a:t>
            </a:r>
            <a:r>
              <a:rPr lang="en-US" sz="2800" dirty="0"/>
              <a:t>, a one-time pad is nothing more than </a:t>
            </a:r>
            <a:r>
              <a:rPr lang="en-US" sz="2800" dirty="0" smtClean="0"/>
              <a:t>a large </a:t>
            </a:r>
            <a:r>
              <a:rPr lang="en-US" sz="2800" dirty="0"/>
              <a:t>nonrepeating set of truly random key letters, written on sheets of paper, and glued together in </a:t>
            </a:r>
            <a:r>
              <a:rPr lang="en-US" sz="2800" dirty="0" smtClean="0"/>
              <a:t>a pad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In </a:t>
            </a:r>
            <a:r>
              <a:rPr lang="en-US" sz="2800" dirty="0"/>
              <a:t>its original form, it was a one-time tape for teletypewriters.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sender uses each key letter </a:t>
            </a:r>
            <a:r>
              <a:rPr lang="en-US" sz="2800" dirty="0" smtClean="0"/>
              <a:t>on the </a:t>
            </a:r>
            <a:r>
              <a:rPr lang="en-US" sz="2800" dirty="0"/>
              <a:t>pad to encrypt exactly one plaintext character. </a:t>
            </a:r>
            <a:endParaRPr lang="en-US" sz="2800" dirty="0" smtClean="0"/>
          </a:p>
          <a:p>
            <a:r>
              <a:rPr lang="en-US" sz="2800" dirty="0" smtClean="0"/>
              <a:t>Encryption </a:t>
            </a:r>
            <a:r>
              <a:rPr lang="en-US" sz="2800" dirty="0"/>
              <a:t>is the addition modulo 26 of </a:t>
            </a:r>
            <a:r>
              <a:rPr lang="en-US" sz="2800" dirty="0" smtClean="0"/>
              <a:t>the plaintext </a:t>
            </a:r>
            <a:r>
              <a:rPr lang="en-US" sz="2800" dirty="0"/>
              <a:t>character and the one-time pad key character.</a:t>
            </a:r>
          </a:p>
        </p:txBody>
      </p:sp>
    </p:spTree>
    <p:extLst>
      <p:ext uri="{BB962C8B-B14F-4D97-AF65-F5344CB8AC3E}">
        <p14:creationId xmlns:p14="http://schemas.microsoft.com/office/powerpoint/2010/main" val="158022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OTP CONTI…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943600"/>
          </a:xfrm>
        </p:spPr>
        <p:txBody>
          <a:bodyPr>
            <a:normAutofit/>
          </a:bodyPr>
          <a:lstStyle/>
          <a:p>
            <a:r>
              <a:rPr lang="en-US" b="1" dirty="0"/>
              <a:t>Each key letter is used exactly once, for only one message. The sender encrypts the message and </a:t>
            </a:r>
            <a:r>
              <a:rPr lang="en-US" b="1" dirty="0" smtClean="0"/>
              <a:t>then destroys </a:t>
            </a:r>
            <a:r>
              <a:rPr lang="en-US" b="1" dirty="0"/>
              <a:t>the used pages of the pad or used section of the tape. </a:t>
            </a:r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receiver has an identical pad </a:t>
            </a:r>
            <a:r>
              <a:rPr lang="en-US" b="1" dirty="0" smtClean="0"/>
              <a:t>and uses </a:t>
            </a:r>
            <a:r>
              <a:rPr lang="en-US" b="1" dirty="0"/>
              <a:t>each key on the pad, in turn, to decrypt each letter of the </a:t>
            </a:r>
            <a:r>
              <a:rPr lang="en-US" b="1" dirty="0" err="1"/>
              <a:t>ciphertext</a:t>
            </a:r>
            <a:r>
              <a:rPr lang="en-US" b="1" dirty="0"/>
              <a:t>. </a:t>
            </a:r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receiver destroys </a:t>
            </a:r>
            <a:r>
              <a:rPr lang="en-US" b="1" dirty="0" smtClean="0"/>
              <a:t>the same </a:t>
            </a:r>
            <a:r>
              <a:rPr lang="en-US" b="1" dirty="0"/>
              <a:t>pad pages or tape section after decrypting the message. New message—new key letters. </a:t>
            </a:r>
            <a:endParaRPr lang="en-US" b="1" dirty="0" smtClean="0"/>
          </a:p>
          <a:p>
            <a:r>
              <a:rPr lang="en-US" b="1" dirty="0" smtClean="0"/>
              <a:t>For example</a:t>
            </a:r>
            <a:r>
              <a:rPr lang="en-US" b="1" dirty="0"/>
              <a:t>, if the message is: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0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8458200" cy="6172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ONETIMEPAD</a:t>
            </a:r>
          </a:p>
          <a:p>
            <a:pPr marL="0" indent="0">
              <a:buNone/>
            </a:pPr>
            <a:r>
              <a:rPr lang="en-US" sz="2800" dirty="0"/>
              <a:t>and the key sequence from the pad is</a:t>
            </a:r>
          </a:p>
          <a:p>
            <a:pPr marL="0" indent="0">
              <a:buNone/>
            </a:pPr>
            <a:r>
              <a:rPr lang="en-US" b="1" dirty="0"/>
              <a:t>TBFRGFARFM</a:t>
            </a:r>
          </a:p>
          <a:p>
            <a:pPr marL="0" indent="0">
              <a:buNone/>
            </a:pPr>
            <a:r>
              <a:rPr lang="en-US" sz="2800" dirty="0"/>
              <a:t>then the </a:t>
            </a:r>
            <a:r>
              <a:rPr lang="en-US" sz="2800" dirty="0" err="1"/>
              <a:t>ciphertext</a:t>
            </a:r>
            <a:r>
              <a:rPr lang="en-US" sz="2800" dirty="0"/>
              <a:t> is</a:t>
            </a:r>
          </a:p>
          <a:p>
            <a:pPr marL="0" indent="0">
              <a:buNone/>
            </a:pPr>
            <a:r>
              <a:rPr lang="en-US" b="1" dirty="0"/>
              <a:t>IPKLPSFHGQ</a:t>
            </a:r>
          </a:p>
          <a:p>
            <a:pPr marL="0" indent="0">
              <a:buNone/>
            </a:pPr>
            <a:r>
              <a:rPr lang="en-US" b="1" dirty="0"/>
              <a:t>because</a:t>
            </a:r>
          </a:p>
          <a:p>
            <a:r>
              <a:rPr lang="da-DK" b="1" dirty="0"/>
              <a:t>O + T mod 26 = I</a:t>
            </a:r>
          </a:p>
          <a:p>
            <a:r>
              <a:rPr lang="da-DK" b="1" dirty="0"/>
              <a:t>N + B mod 26 = P</a:t>
            </a:r>
          </a:p>
          <a:p>
            <a:r>
              <a:rPr lang="da-DK" b="1" dirty="0"/>
              <a:t>E + F mod 26 = K</a:t>
            </a:r>
          </a:p>
          <a:p>
            <a:pPr marL="0" indent="0">
              <a:buNone/>
            </a:pPr>
            <a:r>
              <a:rPr lang="en-US" dirty="0"/>
              <a:t>etc.</a:t>
            </a:r>
          </a:p>
          <a:p>
            <a:r>
              <a:rPr lang="en-US" dirty="0"/>
              <a:t>Assuming an eavesdropper can’t get access to the one-time pad used to encrypt the message, </a:t>
            </a:r>
            <a:r>
              <a:rPr lang="en-US" dirty="0" smtClean="0"/>
              <a:t>this scheme </a:t>
            </a:r>
            <a:r>
              <a:rPr lang="en-US" dirty="0"/>
              <a:t>is perfectly secure.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given </a:t>
            </a:r>
            <a:r>
              <a:rPr lang="en-US" dirty="0" err="1"/>
              <a:t>ciphertext</a:t>
            </a:r>
            <a:r>
              <a:rPr lang="en-US" dirty="0"/>
              <a:t> message is equally likely to correspond to any </a:t>
            </a:r>
            <a:r>
              <a:rPr lang="en-US" dirty="0" smtClean="0"/>
              <a:t>possible plaintext </a:t>
            </a:r>
            <a:r>
              <a:rPr lang="en-US" dirty="0"/>
              <a:t>message of equal size.</a:t>
            </a:r>
          </a:p>
        </p:txBody>
      </p:sp>
    </p:spTree>
    <p:extLst>
      <p:ext uri="{BB962C8B-B14F-4D97-AF65-F5344CB8AC3E}">
        <p14:creationId xmlns:p14="http://schemas.microsoft.com/office/powerpoint/2010/main" val="34473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OTP Drawbacks: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534400" cy="5638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1. Since </a:t>
            </a:r>
            <a:r>
              <a:rPr lang="en-US" b="1" dirty="0"/>
              <a:t>the key bits must be random and can never</a:t>
            </a:r>
          </a:p>
          <a:p>
            <a:r>
              <a:rPr lang="en-US" b="1" dirty="0"/>
              <a:t>be used again, the length of the key sequence must be equal to the length of the message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 </a:t>
            </a:r>
            <a:r>
              <a:rPr lang="en-US" b="1" dirty="0"/>
              <a:t>A </a:t>
            </a:r>
            <a:r>
              <a:rPr lang="en-US" b="1" dirty="0" smtClean="0"/>
              <a:t>one-time pad </a:t>
            </a:r>
            <a:r>
              <a:rPr lang="en-US" b="1" dirty="0"/>
              <a:t>might be suitable for a few short messages, but it will never work for a 1.544 </a:t>
            </a:r>
            <a:r>
              <a:rPr lang="en-US" b="1" dirty="0" smtClean="0"/>
              <a:t>Mbps communications </a:t>
            </a:r>
            <a:r>
              <a:rPr lang="en-US" b="1" dirty="0"/>
              <a:t>channel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 </a:t>
            </a:r>
            <a:r>
              <a:rPr lang="en-US" b="1" dirty="0"/>
              <a:t>You can store 650 megabytes worth of random bits on a CD-ROM, </a:t>
            </a:r>
            <a:r>
              <a:rPr lang="en-US" b="1" dirty="0" smtClean="0"/>
              <a:t>but there </a:t>
            </a:r>
            <a:r>
              <a:rPr lang="en-US" b="1" dirty="0"/>
              <a:t>are problems. </a:t>
            </a:r>
            <a:endParaRPr lang="en-US" b="1" dirty="0" smtClean="0"/>
          </a:p>
          <a:p>
            <a:r>
              <a:rPr lang="en-US" b="1" dirty="0"/>
              <a:t>-</a:t>
            </a:r>
            <a:r>
              <a:rPr lang="en-US" b="1" dirty="0" smtClean="0"/>
              <a:t>First</a:t>
            </a:r>
            <a:r>
              <a:rPr lang="en-US" b="1" dirty="0"/>
              <a:t>, you want exactly two copies of the random bits, but CD-ROMs </a:t>
            </a:r>
            <a:r>
              <a:rPr lang="en-US" b="1" dirty="0" smtClean="0"/>
              <a:t>are economical </a:t>
            </a:r>
            <a:r>
              <a:rPr lang="en-US" b="1" dirty="0"/>
              <a:t>only for large quantities. And second, you want to be able to destroy the bits already used.</a:t>
            </a:r>
          </a:p>
          <a:p>
            <a:r>
              <a:rPr lang="en-US" b="1" dirty="0"/>
              <a:t>CD-ROM has no erase facilities except for physically destroying the entire disk. Digital tape is a much</a:t>
            </a:r>
          </a:p>
          <a:p>
            <a:pPr marL="0" indent="0">
              <a:buNone/>
            </a:pPr>
            <a:r>
              <a:rPr lang="en-US" b="1" dirty="0" smtClean="0"/>
              <a:t>     better </a:t>
            </a:r>
            <a:r>
              <a:rPr lang="en-US" b="1" dirty="0"/>
              <a:t>medium for this sort of 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0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OTP drawback </a:t>
            </a:r>
            <a:r>
              <a:rPr lang="en-US" dirty="0" err="1" smtClean="0"/>
              <a:t>conti</a:t>
            </a:r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b="1" dirty="0" smtClean="0"/>
              <a:t>2 .Even </a:t>
            </a:r>
            <a:r>
              <a:rPr lang="en-US" b="1" dirty="0"/>
              <a:t>if you solve the key distribution and storage </a:t>
            </a:r>
            <a:r>
              <a:rPr lang="en-US" b="1" dirty="0" smtClean="0"/>
              <a:t> problem</a:t>
            </a:r>
            <a:r>
              <a:rPr lang="en-US" b="1" dirty="0"/>
              <a:t>, you have to make sure the sender and</a:t>
            </a:r>
          </a:p>
          <a:p>
            <a:pPr marL="0" indent="0" algn="just">
              <a:buNone/>
            </a:pPr>
            <a:r>
              <a:rPr lang="en-US" b="1" dirty="0" smtClean="0"/>
              <a:t>receiver </a:t>
            </a:r>
            <a:r>
              <a:rPr lang="en-US" b="1" dirty="0"/>
              <a:t>are perfectly synchronized. If the receiver </a:t>
            </a:r>
            <a:r>
              <a:rPr lang="en-US" b="1" dirty="0" smtClean="0"/>
              <a:t>is off </a:t>
            </a:r>
            <a:r>
              <a:rPr lang="en-US" b="1" dirty="0"/>
              <a:t>by a bit (or if some bits are dropped </a:t>
            </a:r>
            <a:r>
              <a:rPr lang="en-US" b="1" dirty="0" smtClean="0"/>
              <a:t>during the </a:t>
            </a:r>
            <a:r>
              <a:rPr lang="en-US" b="1" dirty="0"/>
              <a:t>transmission), the message won’t make any sense</a:t>
            </a:r>
            <a:r>
              <a:rPr lang="en-US" b="1" dirty="0" smtClean="0"/>
              <a:t>.</a:t>
            </a:r>
          </a:p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en-US" b="1" dirty="0" smtClean="0"/>
              <a:t> </a:t>
            </a:r>
            <a:r>
              <a:rPr lang="en-US" b="1" dirty="0"/>
              <a:t>On the other hand, if some bits are altered</a:t>
            </a:r>
          </a:p>
          <a:p>
            <a:pPr marL="0" indent="0" algn="just">
              <a:buNone/>
            </a:pPr>
            <a:r>
              <a:rPr lang="en-US" b="1" dirty="0"/>
              <a:t>during transmission (without any bits being added or removed—something far more likely to happen</a:t>
            </a:r>
          </a:p>
          <a:p>
            <a:pPr marL="0" indent="0" algn="just">
              <a:buNone/>
            </a:pPr>
            <a:r>
              <a:rPr lang="en-US" b="1" dirty="0"/>
              <a:t>due to random noise), only those bits will be decrypted incorrectly. But on the other hand, a </a:t>
            </a:r>
            <a:r>
              <a:rPr lang="en-US" b="1" dirty="0" smtClean="0"/>
              <a:t>one-time pad </a:t>
            </a:r>
            <a:r>
              <a:rPr lang="en-US" b="1" dirty="0"/>
              <a:t>provides no authenticity.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9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Modular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85800"/>
            <a:ext cx="8915400" cy="6019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We </a:t>
            </a:r>
            <a:r>
              <a:rPr lang="en-US" b="1" dirty="0"/>
              <a:t>all learned modular arithmetic in school; it was called “clock arithmetic.” Remember these </a:t>
            </a:r>
            <a:r>
              <a:rPr lang="en-US" b="1" dirty="0" smtClean="0"/>
              <a:t>word problems?</a:t>
            </a:r>
          </a:p>
          <a:p>
            <a:r>
              <a:rPr lang="en-US" b="1" dirty="0" smtClean="0"/>
              <a:t> </a:t>
            </a:r>
            <a:r>
              <a:rPr lang="en-US" b="1" dirty="0"/>
              <a:t>If Mildred says she’ll be home by 10:00, and she’s 13 hours late, what time does she </a:t>
            </a:r>
            <a:r>
              <a:rPr lang="en-US" b="1" dirty="0" smtClean="0"/>
              <a:t>get home </a:t>
            </a:r>
            <a:r>
              <a:rPr lang="en-US" b="1" dirty="0"/>
              <a:t>and for how many years does her father ground her? That’s arithmetic modulo 12. </a:t>
            </a:r>
            <a:endParaRPr lang="en-US" b="1" dirty="0" smtClean="0"/>
          </a:p>
          <a:p>
            <a:r>
              <a:rPr lang="en-US" b="1" dirty="0" err="1" smtClean="0"/>
              <a:t>Twentythree</a:t>
            </a:r>
            <a:r>
              <a:rPr lang="en-US" b="1" dirty="0" smtClean="0"/>
              <a:t> modulo </a:t>
            </a:r>
            <a:r>
              <a:rPr lang="en-US" b="1" dirty="0"/>
              <a:t>12 equals 11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da-DK" b="1" dirty="0"/>
              <a:t>(10 + 13) mod 12 = 23 mod 12 = 11 mod 12</a:t>
            </a:r>
          </a:p>
          <a:p>
            <a:r>
              <a:rPr lang="en-US" b="1" dirty="0"/>
              <a:t>Another way of writing this is to say that 23 and 11 are equivalent, modulo 12:</a:t>
            </a:r>
          </a:p>
          <a:p>
            <a:r>
              <a:rPr lang="en-US" b="1" dirty="0" smtClean="0"/>
              <a:t>23 </a:t>
            </a:r>
            <a:r>
              <a:rPr lang="en-US" dirty="0"/>
              <a:t>≡</a:t>
            </a:r>
            <a:r>
              <a:rPr lang="en-US" b="1" dirty="0" smtClean="0"/>
              <a:t>11 </a:t>
            </a:r>
            <a:r>
              <a:rPr lang="en-US" b="1" dirty="0"/>
              <a:t>(mod 12)</a:t>
            </a:r>
          </a:p>
          <a:p>
            <a:r>
              <a:rPr lang="en-US" b="1" dirty="0"/>
              <a:t>Basically, </a:t>
            </a:r>
            <a:r>
              <a:rPr lang="en-US" b="1" i="1" dirty="0" smtClean="0"/>
              <a:t>a</a:t>
            </a:r>
            <a:r>
              <a:rPr lang="en-US" dirty="0"/>
              <a:t>≡</a:t>
            </a:r>
            <a:r>
              <a:rPr lang="en-US" b="1" i="1" dirty="0" smtClean="0"/>
              <a:t> </a:t>
            </a:r>
            <a:r>
              <a:rPr lang="en-US" b="1" i="1" dirty="0"/>
              <a:t>b </a:t>
            </a:r>
            <a:r>
              <a:rPr lang="en-US" b="1" dirty="0"/>
              <a:t>(mod </a:t>
            </a:r>
            <a:r>
              <a:rPr lang="en-US" b="1" i="1" dirty="0"/>
              <a:t>n</a:t>
            </a:r>
            <a:r>
              <a:rPr lang="en-US" b="1" dirty="0"/>
              <a:t>) if </a:t>
            </a:r>
            <a:r>
              <a:rPr lang="en-US" b="1" i="1" dirty="0"/>
              <a:t>a </a:t>
            </a:r>
            <a:r>
              <a:rPr lang="en-US" b="1" dirty="0"/>
              <a:t>= </a:t>
            </a:r>
            <a:r>
              <a:rPr lang="en-US" b="1" i="1" dirty="0"/>
              <a:t>b </a:t>
            </a:r>
            <a:r>
              <a:rPr lang="en-US" b="1" dirty="0"/>
              <a:t>+ </a:t>
            </a:r>
            <a:r>
              <a:rPr lang="en-US" b="1" i="1" dirty="0" err="1"/>
              <a:t>kn</a:t>
            </a:r>
            <a:r>
              <a:rPr lang="en-US" b="1" i="1" dirty="0"/>
              <a:t> </a:t>
            </a:r>
            <a:r>
              <a:rPr lang="en-US" b="1" dirty="0"/>
              <a:t>for some integer </a:t>
            </a:r>
            <a:r>
              <a:rPr lang="en-US" b="1" i="1" dirty="0"/>
              <a:t>k. </a:t>
            </a:r>
            <a:r>
              <a:rPr lang="en-US" b="1" dirty="0"/>
              <a:t>If </a:t>
            </a:r>
            <a:r>
              <a:rPr lang="en-US" b="1" i="1" dirty="0"/>
              <a:t>a </a:t>
            </a:r>
            <a:r>
              <a:rPr lang="en-US" b="1" dirty="0"/>
              <a:t>is non-negative and </a:t>
            </a:r>
            <a:r>
              <a:rPr lang="en-US" b="1" i="1" dirty="0"/>
              <a:t>b </a:t>
            </a:r>
            <a:r>
              <a:rPr lang="en-US" b="1" dirty="0"/>
              <a:t>is between 0 and </a:t>
            </a:r>
            <a:r>
              <a:rPr lang="en-US" b="1" i="1" dirty="0"/>
              <a:t>n</a:t>
            </a:r>
            <a:r>
              <a:rPr lang="en-US" b="1" dirty="0"/>
              <a:t>,</a:t>
            </a:r>
          </a:p>
          <a:p>
            <a:r>
              <a:rPr lang="en-US" b="1" dirty="0"/>
              <a:t>you can think of </a:t>
            </a:r>
            <a:r>
              <a:rPr lang="en-US" b="1" i="1" dirty="0"/>
              <a:t>b </a:t>
            </a:r>
            <a:r>
              <a:rPr lang="en-US" b="1" dirty="0"/>
              <a:t>as the remainder of </a:t>
            </a:r>
            <a:r>
              <a:rPr lang="en-US" b="1" i="1" dirty="0"/>
              <a:t>a </a:t>
            </a:r>
            <a:r>
              <a:rPr lang="en-US" b="1" dirty="0"/>
              <a:t>when divided by </a:t>
            </a:r>
            <a:r>
              <a:rPr lang="en-US" b="1" i="1" dirty="0"/>
              <a:t>n. </a:t>
            </a:r>
            <a:r>
              <a:rPr lang="en-US" b="1" dirty="0"/>
              <a:t>Sometimes, </a:t>
            </a:r>
            <a:r>
              <a:rPr lang="en-US" b="1" i="1" dirty="0"/>
              <a:t>b </a:t>
            </a:r>
            <a:r>
              <a:rPr lang="en-US" b="1" dirty="0"/>
              <a:t>is called the residue of </a:t>
            </a:r>
            <a:r>
              <a:rPr lang="en-US" b="1" i="1" dirty="0" smtClean="0"/>
              <a:t>a</a:t>
            </a:r>
            <a:r>
              <a:rPr lang="en-US" b="1" dirty="0" smtClean="0"/>
              <a:t>, modulo </a:t>
            </a:r>
            <a:r>
              <a:rPr lang="en-US" b="1" i="1" dirty="0"/>
              <a:t>n. </a:t>
            </a:r>
            <a:endParaRPr lang="en-US" b="1" i="1" dirty="0" smtClean="0"/>
          </a:p>
          <a:p>
            <a:r>
              <a:rPr lang="en-US" b="1" dirty="0" smtClean="0"/>
              <a:t>Sometimes </a:t>
            </a:r>
            <a:r>
              <a:rPr lang="en-US" b="1" i="1" dirty="0"/>
              <a:t>a </a:t>
            </a:r>
            <a:r>
              <a:rPr lang="en-US" b="1" dirty="0"/>
              <a:t>is called congruent to </a:t>
            </a:r>
            <a:r>
              <a:rPr lang="en-US" b="1" i="1" dirty="0"/>
              <a:t>b</a:t>
            </a:r>
            <a:r>
              <a:rPr lang="en-US" b="1" dirty="0"/>
              <a:t>, modulo </a:t>
            </a:r>
            <a:r>
              <a:rPr lang="en-US" b="1" i="1" dirty="0"/>
              <a:t>n </a:t>
            </a:r>
            <a:r>
              <a:rPr lang="en-US" b="1" dirty="0"/>
              <a:t>(the triple equals sign</a:t>
            </a:r>
            <a:r>
              <a:rPr lang="en-US" b="1" dirty="0" smtClean="0"/>
              <a:t>,</a:t>
            </a:r>
            <a:r>
              <a:rPr lang="en-US" dirty="0"/>
              <a:t> ≡</a:t>
            </a:r>
            <a:r>
              <a:rPr lang="en-US" b="1" dirty="0" smtClean="0"/>
              <a:t> </a:t>
            </a:r>
            <a:r>
              <a:rPr lang="en-US" b="1" dirty="0"/>
              <a:t>, </a:t>
            </a:r>
            <a:r>
              <a:rPr lang="en-US" b="1" dirty="0" smtClean="0"/>
              <a:t>denotes congruence</a:t>
            </a:r>
            <a:r>
              <a:rPr lang="en-US" b="1" dirty="0"/>
              <a:t>). </a:t>
            </a:r>
            <a:endParaRPr lang="en-US" b="1" dirty="0" smtClean="0"/>
          </a:p>
          <a:p>
            <a:r>
              <a:rPr lang="en-US" b="1" dirty="0" smtClean="0"/>
              <a:t>These </a:t>
            </a:r>
            <a:r>
              <a:rPr lang="en-US" b="1" dirty="0"/>
              <a:t>are just different ways of saying the same thing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17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Autofit/>
          </a:bodyPr>
          <a:lstStyle/>
          <a:p>
            <a:r>
              <a:rPr lang="en-US" sz="2400" dirty="0"/>
              <a:t>Modular </a:t>
            </a:r>
            <a:r>
              <a:rPr lang="en-US" sz="2400" dirty="0" smtClean="0"/>
              <a:t>Arithmetic </a:t>
            </a:r>
            <a:r>
              <a:rPr lang="en-US" sz="2400" dirty="0" err="1"/>
              <a:t>conti</a:t>
            </a:r>
            <a:r>
              <a:rPr lang="en-US" sz="2400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8915400" cy="6019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The set of integers from 0 to </a:t>
            </a:r>
            <a:r>
              <a:rPr lang="en-US" b="1" i="1" dirty="0"/>
              <a:t>n </a:t>
            </a:r>
            <a:r>
              <a:rPr lang="en-US" b="1" dirty="0"/>
              <a:t>- 1 form what is called a complete set of residues modulo </a:t>
            </a:r>
            <a:r>
              <a:rPr lang="en-US" b="1" i="1" dirty="0"/>
              <a:t>n. </a:t>
            </a:r>
            <a:r>
              <a:rPr lang="en-US" b="1" dirty="0"/>
              <a:t>This means</a:t>
            </a:r>
          </a:p>
          <a:p>
            <a:r>
              <a:rPr lang="en-US" b="1" dirty="0"/>
              <a:t>that, for every integer </a:t>
            </a:r>
            <a:r>
              <a:rPr lang="en-US" b="1" i="1" dirty="0"/>
              <a:t>a</a:t>
            </a:r>
            <a:r>
              <a:rPr lang="en-US" b="1" dirty="0"/>
              <a:t>, its residue modulo </a:t>
            </a:r>
            <a:r>
              <a:rPr lang="en-US" b="1" i="1" dirty="0"/>
              <a:t>n </a:t>
            </a:r>
            <a:r>
              <a:rPr lang="en-US" b="1" dirty="0"/>
              <a:t>is some number from 0 to </a:t>
            </a:r>
            <a:r>
              <a:rPr lang="en-US" b="1" i="1" dirty="0"/>
              <a:t>n </a:t>
            </a:r>
            <a:r>
              <a:rPr lang="en-US" b="1" dirty="0"/>
              <a:t>- 1.</a:t>
            </a:r>
          </a:p>
          <a:p>
            <a:r>
              <a:rPr lang="en-US" b="1" dirty="0"/>
              <a:t>The operation </a:t>
            </a:r>
            <a:r>
              <a:rPr lang="en-US" b="1" i="1" dirty="0"/>
              <a:t>a </a:t>
            </a:r>
            <a:r>
              <a:rPr lang="en-US" b="1" dirty="0"/>
              <a:t>mod </a:t>
            </a:r>
            <a:r>
              <a:rPr lang="en-US" b="1" i="1" dirty="0"/>
              <a:t>n </a:t>
            </a:r>
            <a:r>
              <a:rPr lang="en-US" b="1" dirty="0"/>
              <a:t>denotes the residue of </a:t>
            </a:r>
            <a:r>
              <a:rPr lang="en-US" b="1" i="1" dirty="0"/>
              <a:t>a</a:t>
            </a:r>
            <a:r>
              <a:rPr lang="en-US" b="1" dirty="0"/>
              <a:t>, such that the residue is some integer from 0 to </a:t>
            </a:r>
            <a:r>
              <a:rPr lang="en-US" b="1" i="1" dirty="0"/>
              <a:t>n </a:t>
            </a:r>
            <a:r>
              <a:rPr lang="en-US" b="1" dirty="0"/>
              <a:t>- 1.</a:t>
            </a:r>
          </a:p>
          <a:p>
            <a:r>
              <a:rPr lang="en-US" b="1" dirty="0"/>
              <a:t>This operation is modular reduction. </a:t>
            </a:r>
            <a:endParaRPr lang="en-US" b="1" dirty="0" smtClean="0"/>
          </a:p>
          <a:p>
            <a:r>
              <a:rPr lang="en-US" b="1" dirty="0" smtClean="0"/>
              <a:t>For </a:t>
            </a:r>
            <a:r>
              <a:rPr lang="en-US" b="1" dirty="0"/>
              <a:t>example, 5 mod 3 = 2.</a:t>
            </a:r>
          </a:p>
          <a:p>
            <a:r>
              <a:rPr lang="en-US" b="1" dirty="0"/>
              <a:t>This definition of mod may be different from the definition used in some programming languages. </a:t>
            </a:r>
            <a:endParaRPr lang="en-US" b="1" dirty="0" smtClean="0"/>
          </a:p>
          <a:p>
            <a:r>
              <a:rPr lang="en-US" b="1" dirty="0" smtClean="0"/>
              <a:t>For example</a:t>
            </a:r>
            <a:r>
              <a:rPr lang="en-US" b="1" dirty="0"/>
              <a:t>, PASCAL’s modulo operator sometimes returns a negative number. It returns a </a:t>
            </a:r>
            <a:r>
              <a:rPr lang="en-US" b="1" dirty="0" smtClean="0"/>
              <a:t>number between </a:t>
            </a:r>
            <a:r>
              <a:rPr lang="en-US" b="1" dirty="0"/>
              <a:t>-(</a:t>
            </a:r>
            <a:r>
              <a:rPr lang="en-US" b="1" i="1" dirty="0"/>
              <a:t>n </a:t>
            </a:r>
            <a:r>
              <a:rPr lang="en-US" b="1" dirty="0"/>
              <a:t>- 1) and </a:t>
            </a:r>
            <a:r>
              <a:rPr lang="en-US" b="1" i="1" dirty="0"/>
              <a:t>n </a:t>
            </a:r>
            <a:r>
              <a:rPr lang="en-US" b="1" dirty="0"/>
              <a:t>- 1. In C, the % operator returns the remainder from the division of the </a:t>
            </a:r>
            <a:r>
              <a:rPr lang="en-US" b="1" dirty="0" smtClean="0"/>
              <a:t>first expression </a:t>
            </a:r>
            <a:r>
              <a:rPr lang="en-US" b="1" dirty="0"/>
              <a:t>by the second; this can be a negative number if either operand is negative. </a:t>
            </a:r>
            <a:endParaRPr lang="en-US" b="1" dirty="0" smtClean="0"/>
          </a:p>
          <a:p>
            <a:r>
              <a:rPr lang="en-US" b="1" dirty="0" smtClean="0"/>
              <a:t>For </a:t>
            </a:r>
            <a:r>
              <a:rPr lang="en-US" b="1" dirty="0"/>
              <a:t>all </a:t>
            </a:r>
            <a:r>
              <a:rPr lang="en-US" b="1" dirty="0" smtClean="0"/>
              <a:t>the algorithms, </a:t>
            </a:r>
            <a:r>
              <a:rPr lang="en-US" b="1" dirty="0"/>
              <a:t>make sure you add </a:t>
            </a:r>
            <a:r>
              <a:rPr lang="en-US" b="1" i="1" dirty="0"/>
              <a:t>n </a:t>
            </a:r>
            <a:r>
              <a:rPr lang="en-US" b="1" dirty="0"/>
              <a:t>to the result of the modulo operator if it returns </a:t>
            </a:r>
            <a:r>
              <a:rPr lang="en-US" b="1" dirty="0" smtClean="0"/>
              <a:t>a negative </a:t>
            </a:r>
            <a:r>
              <a:rPr lang="en-US" b="1" dirty="0"/>
              <a:t>number.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/>
          </a:bodyPr>
          <a:lstStyle/>
          <a:p>
            <a:r>
              <a:rPr lang="en-US" sz="2400" dirty="0"/>
              <a:t>Modular </a:t>
            </a:r>
            <a:r>
              <a:rPr lang="en-US" sz="2400" dirty="0" err="1" smtClean="0"/>
              <a:t>Arithmatic</a:t>
            </a:r>
            <a:r>
              <a:rPr lang="en-US" sz="2400" dirty="0" smtClean="0"/>
              <a:t> </a:t>
            </a:r>
            <a:r>
              <a:rPr lang="en-US" sz="2400" dirty="0" err="1"/>
              <a:t>conti</a:t>
            </a:r>
            <a:r>
              <a:rPr lang="en-US" sz="24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533400"/>
                <a:ext cx="8763000" cy="60960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1" dirty="0" smtClean="0"/>
                  <a:t>Modular arithmetic is just like normal arithmetic: It’s commutative, associative, and distributive.</a:t>
                </a:r>
              </a:p>
              <a:p>
                <a:r>
                  <a:rPr lang="en-US" b="1" dirty="0"/>
                  <a:t>Also, reducing each intermediate result modulo </a:t>
                </a:r>
                <a:r>
                  <a:rPr lang="en-US" b="1" i="1" dirty="0"/>
                  <a:t>n </a:t>
                </a:r>
                <a:r>
                  <a:rPr lang="en-US" b="1" dirty="0"/>
                  <a:t>yields the same result as doing the whole </a:t>
                </a:r>
                <a:r>
                  <a:rPr lang="en-US" b="1" dirty="0" smtClean="0"/>
                  <a:t>calculation and </a:t>
                </a:r>
                <a:r>
                  <a:rPr lang="en-US" b="1" dirty="0"/>
                  <a:t>then reducing the end result modulo </a:t>
                </a:r>
                <a:r>
                  <a:rPr lang="en-US" b="1" i="1" dirty="0"/>
                  <a:t>n</a:t>
                </a:r>
                <a:r>
                  <a:rPr lang="en-US" b="1" dirty="0"/>
                  <a:t>.</a:t>
                </a:r>
              </a:p>
              <a:p>
                <a:r>
                  <a:rPr lang="en-US" b="1" i="1" dirty="0"/>
                  <a:t>a </a:t>
                </a:r>
                <a:r>
                  <a:rPr lang="en-US" b="1" dirty="0"/>
                  <a:t>+ </a:t>
                </a:r>
                <a:r>
                  <a:rPr lang="en-US" b="1" i="1" dirty="0"/>
                  <a:t>b</a:t>
                </a:r>
                <a:r>
                  <a:rPr lang="en-US" b="1" dirty="0"/>
                  <a:t>) mod </a:t>
                </a:r>
                <a:r>
                  <a:rPr lang="en-US" b="1" i="1" dirty="0"/>
                  <a:t>n </a:t>
                </a:r>
                <a:r>
                  <a:rPr lang="en-US" b="1" dirty="0"/>
                  <a:t>= ((</a:t>
                </a:r>
                <a:r>
                  <a:rPr lang="en-US" b="1" i="1" dirty="0"/>
                  <a:t>a </a:t>
                </a:r>
                <a:r>
                  <a:rPr lang="en-US" b="1" dirty="0"/>
                  <a:t>mod </a:t>
                </a:r>
                <a:r>
                  <a:rPr lang="en-US" b="1" i="1" dirty="0"/>
                  <a:t>n</a:t>
                </a:r>
                <a:r>
                  <a:rPr lang="en-US" b="1" dirty="0"/>
                  <a:t>) + (</a:t>
                </a:r>
                <a:r>
                  <a:rPr lang="en-US" b="1" i="1" dirty="0"/>
                  <a:t>b </a:t>
                </a:r>
                <a:r>
                  <a:rPr lang="en-US" b="1" dirty="0"/>
                  <a:t>mod </a:t>
                </a:r>
                <a:r>
                  <a:rPr lang="en-US" b="1" i="1" dirty="0"/>
                  <a:t>n</a:t>
                </a:r>
                <a:r>
                  <a:rPr lang="en-US" b="1" dirty="0"/>
                  <a:t>)) mod </a:t>
                </a:r>
                <a:r>
                  <a:rPr lang="en-US" b="1" i="1" dirty="0"/>
                  <a:t>n</a:t>
                </a:r>
              </a:p>
              <a:p>
                <a:r>
                  <a:rPr lang="en-US" b="1" dirty="0"/>
                  <a:t>(</a:t>
                </a:r>
                <a:r>
                  <a:rPr lang="en-US" b="1" i="1" dirty="0"/>
                  <a:t>a </a:t>
                </a:r>
                <a:r>
                  <a:rPr lang="en-US" b="1" dirty="0"/>
                  <a:t>- </a:t>
                </a:r>
                <a:r>
                  <a:rPr lang="en-US" b="1" i="1" dirty="0"/>
                  <a:t>b</a:t>
                </a:r>
                <a:r>
                  <a:rPr lang="en-US" b="1" dirty="0"/>
                  <a:t>) mod </a:t>
                </a:r>
                <a:r>
                  <a:rPr lang="en-US" b="1" i="1" dirty="0"/>
                  <a:t>n </a:t>
                </a:r>
                <a:r>
                  <a:rPr lang="en-US" b="1" dirty="0"/>
                  <a:t>= ((</a:t>
                </a:r>
                <a:r>
                  <a:rPr lang="en-US" b="1" i="1" dirty="0"/>
                  <a:t>a </a:t>
                </a:r>
                <a:r>
                  <a:rPr lang="en-US" b="1" dirty="0"/>
                  <a:t>mod </a:t>
                </a:r>
                <a:r>
                  <a:rPr lang="en-US" b="1" i="1" dirty="0"/>
                  <a:t>n</a:t>
                </a:r>
                <a:r>
                  <a:rPr lang="en-US" b="1" dirty="0"/>
                  <a:t>) - (</a:t>
                </a:r>
                <a:r>
                  <a:rPr lang="en-US" b="1" i="1" dirty="0"/>
                  <a:t>b </a:t>
                </a:r>
                <a:r>
                  <a:rPr lang="en-US" b="1" dirty="0"/>
                  <a:t>mod </a:t>
                </a:r>
                <a:r>
                  <a:rPr lang="en-US" b="1" i="1" dirty="0"/>
                  <a:t>n</a:t>
                </a:r>
                <a:r>
                  <a:rPr lang="en-US" b="1" dirty="0"/>
                  <a:t>)) mod </a:t>
                </a:r>
                <a:r>
                  <a:rPr lang="en-US" b="1" i="1" dirty="0"/>
                  <a:t>n</a:t>
                </a:r>
              </a:p>
              <a:p>
                <a:r>
                  <a:rPr lang="en-US" b="1" dirty="0"/>
                  <a:t>(</a:t>
                </a:r>
                <a:r>
                  <a:rPr lang="en-US" b="1" i="1" dirty="0"/>
                  <a:t>a*b</a:t>
                </a:r>
                <a:r>
                  <a:rPr lang="en-US" b="1" dirty="0"/>
                  <a:t>) mod </a:t>
                </a:r>
                <a:r>
                  <a:rPr lang="en-US" b="1" i="1" dirty="0"/>
                  <a:t>n </a:t>
                </a:r>
                <a:r>
                  <a:rPr lang="en-US" b="1" dirty="0"/>
                  <a:t>= ((</a:t>
                </a:r>
                <a:r>
                  <a:rPr lang="en-US" b="1" i="1" dirty="0"/>
                  <a:t>a </a:t>
                </a:r>
                <a:r>
                  <a:rPr lang="en-US" b="1" dirty="0"/>
                  <a:t>mod </a:t>
                </a:r>
                <a:r>
                  <a:rPr lang="en-US" b="1" i="1" dirty="0"/>
                  <a:t>n</a:t>
                </a:r>
                <a:r>
                  <a:rPr lang="en-US" b="1" dirty="0"/>
                  <a:t>)*(</a:t>
                </a:r>
                <a:r>
                  <a:rPr lang="en-US" b="1" i="1" dirty="0"/>
                  <a:t>b </a:t>
                </a:r>
                <a:r>
                  <a:rPr lang="en-US" b="1" dirty="0"/>
                  <a:t>mod </a:t>
                </a:r>
                <a:r>
                  <a:rPr lang="en-US" b="1" i="1" dirty="0"/>
                  <a:t>n</a:t>
                </a:r>
                <a:r>
                  <a:rPr lang="en-US" b="1" dirty="0"/>
                  <a:t>)) mod </a:t>
                </a:r>
                <a:r>
                  <a:rPr lang="en-US" b="1" i="1" dirty="0"/>
                  <a:t>n</a:t>
                </a:r>
              </a:p>
              <a:p>
                <a:r>
                  <a:rPr lang="pt-BR" b="1" dirty="0"/>
                  <a:t>(a*(</a:t>
                </a:r>
                <a:r>
                  <a:rPr lang="pt-BR" b="1" i="1" dirty="0"/>
                  <a:t>b </a:t>
                </a:r>
                <a:r>
                  <a:rPr lang="pt-BR" b="1" dirty="0"/>
                  <a:t>+ c)) mod </a:t>
                </a:r>
                <a:r>
                  <a:rPr lang="pt-BR" b="1" i="1" dirty="0"/>
                  <a:t>n </a:t>
                </a:r>
                <a:r>
                  <a:rPr lang="pt-BR" b="1" dirty="0"/>
                  <a:t>= (((</a:t>
                </a:r>
                <a:r>
                  <a:rPr lang="pt-BR" b="1" i="1" dirty="0"/>
                  <a:t>a*b</a:t>
                </a:r>
                <a:r>
                  <a:rPr lang="pt-BR" b="1" dirty="0"/>
                  <a:t>) mod </a:t>
                </a:r>
                <a:r>
                  <a:rPr lang="pt-BR" b="1" i="1" dirty="0"/>
                  <a:t>n</a:t>
                </a:r>
                <a:r>
                  <a:rPr lang="pt-BR" b="1" dirty="0"/>
                  <a:t>) + ((</a:t>
                </a:r>
                <a:r>
                  <a:rPr lang="pt-BR" b="1" i="1" dirty="0"/>
                  <a:t>a*c</a:t>
                </a:r>
                <a:r>
                  <a:rPr lang="pt-BR" b="1" dirty="0"/>
                  <a:t>) mod </a:t>
                </a:r>
                <a:r>
                  <a:rPr lang="pt-BR" b="1" i="1" dirty="0"/>
                  <a:t>n</a:t>
                </a:r>
                <a:r>
                  <a:rPr lang="pt-BR" b="1" dirty="0"/>
                  <a:t>)) mod </a:t>
                </a:r>
                <a:r>
                  <a:rPr lang="pt-BR" b="1" i="1" dirty="0"/>
                  <a:t>n</a:t>
                </a:r>
              </a:p>
              <a:p>
                <a:r>
                  <a:rPr lang="en-US" b="1" dirty="0"/>
                  <a:t>Cryptography uses computation mod </a:t>
                </a:r>
                <a:r>
                  <a:rPr lang="en-US" b="1" i="1" dirty="0"/>
                  <a:t>n </a:t>
                </a:r>
                <a:r>
                  <a:rPr lang="en-US" b="1" dirty="0"/>
                  <a:t>a lot, because calculating discrete logarithms and square </a:t>
                </a:r>
                <a:r>
                  <a:rPr lang="en-US" b="1" dirty="0" smtClean="0"/>
                  <a:t>roots mod </a:t>
                </a:r>
                <a:r>
                  <a:rPr lang="en-US" b="1" i="1" dirty="0"/>
                  <a:t>n </a:t>
                </a:r>
                <a:r>
                  <a:rPr lang="en-US" b="1" dirty="0"/>
                  <a:t>can be hard problems. Modular arithmetic is also easier to work with on computers, because </a:t>
                </a:r>
                <a:r>
                  <a:rPr lang="en-US" b="1" dirty="0" smtClean="0"/>
                  <a:t>it restricts </a:t>
                </a:r>
                <a:r>
                  <a:rPr lang="en-US" b="1" dirty="0"/>
                  <a:t>the range of all intermediate values and the result</a:t>
                </a:r>
                <a:r>
                  <a:rPr lang="en-US" b="1" dirty="0" smtClean="0"/>
                  <a:t>.</a:t>
                </a:r>
              </a:p>
              <a:p>
                <a:r>
                  <a:rPr lang="en-US" b="1" dirty="0" smtClean="0"/>
                  <a:t> </a:t>
                </a:r>
                <a:r>
                  <a:rPr lang="en-US" b="1" dirty="0"/>
                  <a:t>For a </a:t>
                </a:r>
                <a:r>
                  <a:rPr lang="en-US" b="1" i="1" dirty="0"/>
                  <a:t>k- </a:t>
                </a:r>
                <a:r>
                  <a:rPr lang="en-US" b="1" dirty="0"/>
                  <a:t>bit modulus, </a:t>
                </a:r>
                <a:r>
                  <a:rPr lang="en-US" b="1" i="1" dirty="0"/>
                  <a:t>n</a:t>
                </a:r>
                <a:r>
                  <a:rPr lang="en-US" b="1" dirty="0"/>
                  <a:t>, the </a:t>
                </a:r>
                <a:r>
                  <a:rPr lang="en-US" b="1" dirty="0" smtClean="0"/>
                  <a:t>intermediate results </a:t>
                </a:r>
                <a:r>
                  <a:rPr lang="en-US" b="1" dirty="0"/>
                  <a:t>of any addition, subtraction, or multiplication will not be more than 2</a:t>
                </a:r>
                <a:r>
                  <a:rPr lang="en-US" b="1" i="1" dirty="0"/>
                  <a:t>k- </a:t>
                </a:r>
                <a:r>
                  <a:rPr lang="en-US" b="1" dirty="0"/>
                  <a:t>bits long. </a:t>
                </a:r>
                <a:endParaRPr lang="en-US" b="1" dirty="0" smtClean="0"/>
              </a:p>
              <a:p>
                <a:r>
                  <a:rPr lang="en-US" b="1" dirty="0" smtClean="0"/>
                  <a:t>So </a:t>
                </a:r>
                <a:r>
                  <a:rPr lang="en-US" b="1" dirty="0"/>
                  <a:t>we </a:t>
                </a:r>
                <a:r>
                  <a:rPr lang="en-US" b="1" dirty="0" smtClean="0"/>
                  <a:t>can perform </a:t>
                </a:r>
                <a:r>
                  <a:rPr lang="en-US" b="1" dirty="0"/>
                  <a:t>exponentiation in modular arithmetic without generating huge intermediate results.</a:t>
                </a:r>
              </a:p>
              <a:p>
                <a:r>
                  <a:rPr lang="en-US" b="1" dirty="0"/>
                  <a:t>Calculating the power of some number modulo some number,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 </m:t>
                    </m:r>
                    <m:r>
                      <a:rPr lang="en-US" b="1" i="1" smtClean="0">
                        <a:latin typeface="Cambria Math"/>
                      </a:rPr>
                      <m:t>𝒎𝒐𝒅</m:t>
                    </m:r>
                    <m:r>
                      <a:rPr lang="en-US" b="1" i="1" smtClean="0">
                        <a:latin typeface="Cambria Math"/>
                      </a:rPr>
                      <m:t> </m:t>
                    </m:r>
                    <m:r>
                      <a:rPr lang="en-US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b="1" dirty="0" smtClean="0"/>
                  <a:t> </a:t>
                </a:r>
              </a:p>
              <a:p>
                <a:r>
                  <a:rPr lang="en-US" b="1" dirty="0" smtClean="0"/>
                  <a:t>is </a:t>
                </a:r>
                <a:r>
                  <a:rPr lang="en-US" b="1" dirty="0"/>
                  <a:t>just a series of multiplications and divisions, but there are speedups.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533400"/>
                <a:ext cx="8763000" cy="6096000"/>
              </a:xfrm>
              <a:blipFill rotWithShape="1">
                <a:blip r:embed="rId2"/>
                <a:stretch>
                  <a:fillRect l="-556" t="-1400" r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4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334962"/>
          </a:xfrm>
        </p:spPr>
        <p:txBody>
          <a:bodyPr>
            <a:noAutofit/>
          </a:bodyPr>
          <a:lstStyle/>
          <a:p>
            <a:r>
              <a:rPr lang="en-US" sz="2800" dirty="0" smtClean="0"/>
              <a:t>Modular Arithmetic </a:t>
            </a:r>
            <a:r>
              <a:rPr lang="en-US" sz="2800" dirty="0" err="1" smtClean="0"/>
              <a:t>conti</a:t>
            </a:r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5344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One kind of speedup aims </a:t>
            </a:r>
            <a:r>
              <a:rPr lang="en-US" b="1" dirty="0" smtClean="0"/>
              <a:t>to minimize </a:t>
            </a:r>
            <a:r>
              <a:rPr lang="en-US" b="1" dirty="0"/>
              <a:t>the number of modular multiplications; another kind aims to optimize the </a:t>
            </a:r>
            <a:r>
              <a:rPr lang="en-US" b="1" dirty="0" smtClean="0"/>
              <a:t>individual modular </a:t>
            </a:r>
            <a:r>
              <a:rPr lang="en-US" b="1" dirty="0"/>
              <a:t>multiplications. Because the operations are distributive, it is faster to do the </a:t>
            </a:r>
            <a:r>
              <a:rPr lang="en-US" b="1" dirty="0" smtClean="0"/>
              <a:t>exponentiation as </a:t>
            </a:r>
            <a:r>
              <a:rPr lang="en-US" b="1" dirty="0"/>
              <a:t>a stream of successive multiplications, taking the modulus every time. </a:t>
            </a:r>
            <a:endParaRPr lang="en-US" b="1" dirty="0" smtClean="0"/>
          </a:p>
          <a:p>
            <a:r>
              <a:rPr lang="en-US" b="1" dirty="0" smtClean="0"/>
              <a:t>It </a:t>
            </a:r>
            <a:r>
              <a:rPr lang="en-US" b="1" dirty="0"/>
              <a:t>doesn’t make </a:t>
            </a:r>
            <a:r>
              <a:rPr lang="en-US" b="1" dirty="0" smtClean="0"/>
              <a:t>much difference </a:t>
            </a:r>
            <a:r>
              <a:rPr lang="en-US" b="1" dirty="0"/>
              <a:t>now, but it will when you’re working with 200-bit numbers.</a:t>
            </a:r>
          </a:p>
          <a:p>
            <a:r>
              <a:rPr lang="en-US" b="1" dirty="0"/>
              <a:t>For example, if you want to calculate </a:t>
            </a:r>
            <a:r>
              <a:rPr lang="en-US" b="1" i="1" dirty="0"/>
              <a:t>a8 </a:t>
            </a:r>
            <a:r>
              <a:rPr lang="en-US" b="1" dirty="0"/>
              <a:t>mod </a:t>
            </a:r>
            <a:r>
              <a:rPr lang="en-US" b="1" i="1" dirty="0"/>
              <a:t>n</a:t>
            </a:r>
            <a:r>
              <a:rPr lang="en-US" b="1" dirty="0"/>
              <a:t>, don’t use the naïve approach and perform seven</a:t>
            </a:r>
          </a:p>
          <a:p>
            <a:r>
              <a:rPr lang="en-US" b="1" dirty="0"/>
              <a:t>multiplications and one huge modular reduction:</a:t>
            </a:r>
          </a:p>
          <a:p>
            <a:r>
              <a:rPr lang="en-US" b="1" dirty="0"/>
              <a:t>(</a:t>
            </a:r>
            <a:r>
              <a:rPr lang="en-US" b="1" i="1" dirty="0"/>
              <a:t>a*a*a*a*a*a*a*a</a:t>
            </a:r>
            <a:r>
              <a:rPr lang="en-US" b="1" dirty="0"/>
              <a:t>) mod </a:t>
            </a:r>
            <a:r>
              <a:rPr lang="en-US" b="1" i="1" dirty="0"/>
              <a:t>n</a:t>
            </a:r>
          </a:p>
          <a:p>
            <a:r>
              <a:rPr lang="en-US" b="1" dirty="0"/>
              <a:t>Instead, perform three smaller multiplications and three smaller modular reductions:</a:t>
            </a:r>
          </a:p>
          <a:p>
            <a:r>
              <a:rPr lang="en-US" b="1" dirty="0" smtClean="0"/>
              <a:t>((</a:t>
            </a:r>
            <a:r>
              <a:rPr lang="en-US" b="1" i="1" dirty="0"/>
              <a:t>a2 </a:t>
            </a:r>
            <a:r>
              <a:rPr lang="en-US" b="1" dirty="0"/>
              <a:t>mod </a:t>
            </a:r>
            <a:r>
              <a:rPr lang="en-US" b="1" i="1" dirty="0"/>
              <a:t>n</a:t>
            </a:r>
            <a:r>
              <a:rPr lang="en-US" b="1" dirty="0"/>
              <a:t>)2 mod </a:t>
            </a:r>
            <a:r>
              <a:rPr lang="en-US" b="1" i="1" dirty="0"/>
              <a:t>n</a:t>
            </a:r>
            <a:r>
              <a:rPr lang="en-US" b="1" dirty="0"/>
              <a:t>)2 mod </a:t>
            </a:r>
            <a:r>
              <a:rPr lang="en-US" b="1" i="1" dirty="0" smtClean="0"/>
              <a:t>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196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dirty="0" smtClean="0"/>
              <a:t>Substitution Ciphers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en-US" b="1" dirty="0" smtClean="0"/>
              <a:t>-</a:t>
            </a:r>
            <a:r>
              <a:rPr lang="en-US" sz="11200" dirty="0" smtClean="0"/>
              <a:t>A </a:t>
            </a:r>
            <a:r>
              <a:rPr lang="en-US" sz="11200" b="1" dirty="0"/>
              <a:t>substitution cipher </a:t>
            </a:r>
            <a:r>
              <a:rPr lang="en-US" sz="11200" dirty="0"/>
              <a:t>is one in which each character in the plaintext is substituted for </a:t>
            </a:r>
            <a:r>
              <a:rPr lang="en-US" sz="11200" dirty="0" smtClean="0"/>
              <a:t>another character </a:t>
            </a:r>
            <a:r>
              <a:rPr lang="en-US" sz="11200" dirty="0"/>
              <a:t>in the </a:t>
            </a:r>
            <a:r>
              <a:rPr lang="en-US" sz="11200" dirty="0" err="1"/>
              <a:t>ciphertext</a:t>
            </a:r>
            <a:r>
              <a:rPr lang="en-US" sz="11200" dirty="0"/>
              <a:t>. </a:t>
            </a:r>
            <a:endParaRPr lang="en-US" sz="11200" dirty="0" smtClean="0"/>
          </a:p>
          <a:p>
            <a:pPr marL="0" indent="0" algn="just">
              <a:buNone/>
            </a:pPr>
            <a:r>
              <a:rPr lang="en-US" sz="11200" dirty="0" smtClean="0"/>
              <a:t>The </a:t>
            </a:r>
            <a:r>
              <a:rPr lang="en-US" sz="11200" dirty="0"/>
              <a:t>receiver inverts the substitution on the </a:t>
            </a:r>
            <a:r>
              <a:rPr lang="en-US" sz="11200" dirty="0" err="1"/>
              <a:t>ciphertext</a:t>
            </a:r>
            <a:r>
              <a:rPr lang="en-US" sz="11200" dirty="0"/>
              <a:t> to recover </a:t>
            </a:r>
            <a:r>
              <a:rPr lang="en-US" sz="11200" dirty="0" smtClean="0"/>
              <a:t>the plaintext</a:t>
            </a:r>
            <a:r>
              <a:rPr lang="en-US" sz="11200" dirty="0"/>
              <a:t>.</a:t>
            </a:r>
          </a:p>
          <a:p>
            <a:pPr marL="0" indent="0" algn="just">
              <a:buNone/>
            </a:pPr>
            <a:r>
              <a:rPr lang="en-US" sz="11200" dirty="0"/>
              <a:t>In classical cryptography, there are </a:t>
            </a:r>
            <a:r>
              <a:rPr lang="en-US" sz="11200" b="1" dirty="0"/>
              <a:t>four types </a:t>
            </a:r>
            <a:r>
              <a:rPr lang="en-US" sz="11200" dirty="0"/>
              <a:t>of substitution ciphers:</a:t>
            </a:r>
          </a:p>
          <a:p>
            <a:pPr marL="0" indent="0" algn="just">
              <a:buNone/>
            </a:pPr>
            <a:r>
              <a:rPr lang="en-US" sz="11200" dirty="0"/>
              <a:t>— A </a:t>
            </a:r>
            <a:r>
              <a:rPr lang="en-US" sz="11200" b="1" dirty="0"/>
              <a:t>simple substitution cipher, or </a:t>
            </a:r>
            <a:r>
              <a:rPr lang="en-US" sz="11200" b="1" dirty="0" err="1"/>
              <a:t>monoalphabetic</a:t>
            </a:r>
            <a:r>
              <a:rPr lang="en-US" sz="11200" b="1" dirty="0"/>
              <a:t> cipher, </a:t>
            </a:r>
            <a:r>
              <a:rPr lang="en-US" sz="11200" dirty="0"/>
              <a:t>is one in which each </a:t>
            </a:r>
            <a:r>
              <a:rPr lang="en-US" sz="11200" dirty="0" smtClean="0"/>
              <a:t>character of </a:t>
            </a:r>
            <a:r>
              <a:rPr lang="en-US" sz="11200" dirty="0"/>
              <a:t>the plaintext is replaced with a corresponding character of </a:t>
            </a:r>
            <a:r>
              <a:rPr lang="en-US" sz="11200" dirty="0" err="1"/>
              <a:t>ciphertext</a:t>
            </a:r>
            <a:r>
              <a:rPr lang="en-US" sz="11200" dirty="0"/>
              <a:t>. The cryptograms </a:t>
            </a:r>
            <a:r>
              <a:rPr lang="en-US" sz="11200" dirty="0" smtClean="0"/>
              <a:t>in newspapers </a:t>
            </a:r>
            <a:r>
              <a:rPr lang="en-US" sz="11200" dirty="0"/>
              <a:t>are simple substitution ciphers.</a:t>
            </a:r>
          </a:p>
          <a:p>
            <a:pPr marL="0" indent="0" algn="just">
              <a:buNone/>
            </a:pPr>
            <a:r>
              <a:rPr lang="en-US" sz="11200" dirty="0"/>
              <a:t>— A </a:t>
            </a:r>
            <a:r>
              <a:rPr lang="en-US" sz="11200" b="1" dirty="0"/>
              <a:t>homophonic substitution cipher </a:t>
            </a:r>
            <a:r>
              <a:rPr lang="en-US" sz="11200" dirty="0"/>
              <a:t>is like a simple substitution cryptosystem, except </a:t>
            </a:r>
            <a:r>
              <a:rPr lang="en-US" sz="11200" dirty="0" smtClean="0"/>
              <a:t>a single </a:t>
            </a:r>
            <a:r>
              <a:rPr lang="en-US" sz="11200" dirty="0"/>
              <a:t>character of plaintext can map to one of several characters of </a:t>
            </a:r>
            <a:r>
              <a:rPr lang="en-US" sz="11200" dirty="0" err="1"/>
              <a:t>ciphertext</a:t>
            </a:r>
            <a:r>
              <a:rPr lang="en-US" sz="1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004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838200"/>
                <a:ext cx="8839200" cy="5791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 smtClean="0"/>
                  <a:t>By the same token,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𝟏𝟔</m:t>
                        </m:r>
                      </m:sup>
                    </m:sSup>
                  </m:oMath>
                </a14:m>
                <a:r>
                  <a:rPr lang="en-US" b="1" i="1" dirty="0" smtClean="0"/>
                  <a:t> </a:t>
                </a:r>
                <a:r>
                  <a:rPr lang="en-US" b="1" dirty="0"/>
                  <a:t>mod </a:t>
                </a:r>
                <a:r>
                  <a:rPr lang="en-US" b="1" i="1" dirty="0"/>
                  <a:t>n </a:t>
                </a:r>
                <a:r>
                  <a:rPr lang="en-US" b="1" dirty="0"/>
                  <a:t>= </a:t>
                </a:r>
                <a:r>
                  <a:rPr lang="en-US" b="1" dirty="0" smtClean="0"/>
                  <a:t>(((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 smtClean="0"/>
                  <a:t> </a:t>
                </a:r>
                <a:r>
                  <a:rPr lang="en-US" b="1" dirty="0"/>
                  <a:t>mod </a:t>
                </a:r>
                <a:r>
                  <a:rPr lang="en-US" b="1" i="1" dirty="0" smtClean="0"/>
                  <a:t>n</a:t>
                </a:r>
                <a:r>
                  <a:rPr lang="en-US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:r>
                  <a:rPr lang="en-US" b="1" dirty="0"/>
                  <a:t>mod </a:t>
                </a:r>
                <a:r>
                  <a:rPr lang="en-US" b="1" i="1" dirty="0" smtClean="0"/>
                  <a:t>n</a:t>
                </a:r>
                <a:r>
                  <a:rPr lang="en-US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:r>
                  <a:rPr lang="en-US" b="1" dirty="0"/>
                  <a:t>mod </a:t>
                </a:r>
                <a:r>
                  <a:rPr lang="en-US" b="1" i="1" dirty="0" smtClean="0"/>
                  <a:t>n</a:t>
                </a:r>
                <a:r>
                  <a:rPr lang="en-US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:r>
                  <a:rPr lang="en-US" b="1" dirty="0"/>
                  <a:t>mod </a:t>
                </a:r>
                <a:r>
                  <a:rPr lang="en-US" b="1" i="1" dirty="0"/>
                  <a:t>n</a:t>
                </a:r>
              </a:p>
              <a:p>
                <a:r>
                  <a:rPr lang="en-US" b="1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b="1" i="1" dirty="0" smtClean="0"/>
                  <a:t> </a:t>
                </a:r>
                <a:r>
                  <a:rPr lang="en-US" b="1" dirty="0"/>
                  <a:t>mod </a:t>
                </a:r>
                <a:r>
                  <a:rPr lang="en-US" b="1" i="1" dirty="0"/>
                  <a:t>n</a:t>
                </a:r>
                <a:r>
                  <a:rPr lang="en-US" b="1" dirty="0"/>
                  <a:t>, where </a:t>
                </a:r>
                <a:r>
                  <a:rPr lang="en-US" b="1" i="1" dirty="0"/>
                  <a:t>x </a:t>
                </a:r>
                <a:r>
                  <a:rPr lang="en-US" b="1" dirty="0"/>
                  <a:t>is not a power of 2, is only slightly harder. Binary notation expresses </a:t>
                </a:r>
                <a:r>
                  <a:rPr lang="en-US" b="1" i="1" dirty="0"/>
                  <a:t>x</a:t>
                </a:r>
              </a:p>
              <a:p>
                <a:r>
                  <a:rPr lang="en-US" b="1" dirty="0"/>
                  <a:t>as a sum of powers of 2: 25 is 11001 in binary, so 25 = 24 + 23 + 20. So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𝟐𝟓</m:t>
                        </m:r>
                      </m:sup>
                    </m:sSup>
                  </m:oMath>
                </a14:m>
                <a:r>
                  <a:rPr lang="pt-BR" b="1" i="1" dirty="0" smtClean="0"/>
                  <a:t> </a:t>
                </a:r>
                <a:r>
                  <a:rPr lang="pt-BR" b="1" dirty="0"/>
                  <a:t>mod </a:t>
                </a:r>
                <a:r>
                  <a:rPr lang="pt-BR" b="1" i="1" dirty="0"/>
                  <a:t>n </a:t>
                </a:r>
                <a:r>
                  <a:rPr lang="pt-BR" b="1" dirty="0"/>
                  <a:t>= (</a:t>
                </a:r>
                <a:r>
                  <a:rPr lang="pt-BR" b="1" i="1" dirty="0" smtClean="0"/>
                  <a:t>a*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𝟐𝟒</m:t>
                        </m:r>
                      </m:sup>
                    </m:sSup>
                  </m:oMath>
                </a14:m>
                <a:r>
                  <a:rPr lang="pt-BR" b="1" dirty="0" smtClean="0"/>
                  <a:t>) </a:t>
                </a:r>
                <a:r>
                  <a:rPr lang="pt-BR" b="1" dirty="0"/>
                  <a:t>mod </a:t>
                </a:r>
                <a:r>
                  <a:rPr lang="pt-BR" b="1" i="1" dirty="0"/>
                  <a:t>n </a:t>
                </a:r>
                <a:r>
                  <a:rPr lang="pt-BR" b="1" dirty="0"/>
                  <a:t>= (</a:t>
                </a:r>
                <a:r>
                  <a:rPr lang="pt-BR" b="1" i="1" dirty="0" smtClean="0"/>
                  <a:t>a*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pt-BR" b="1" i="1" dirty="0" smtClean="0"/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dirty="0" smtClean="0">
                            <a:latin typeface="Cambria Math"/>
                          </a:rPr>
                          <m:t>𝟏𝟔</m:t>
                        </m:r>
                      </m:sup>
                    </m:sSup>
                  </m:oMath>
                </a14:m>
                <a:r>
                  <a:rPr lang="pt-BR" b="1" dirty="0" smtClean="0"/>
                  <a:t>) </a:t>
                </a:r>
                <a:r>
                  <a:rPr lang="pt-BR" b="1" dirty="0"/>
                  <a:t>mod </a:t>
                </a:r>
                <a:r>
                  <a:rPr lang="pt-BR" b="1" i="1" dirty="0"/>
                  <a:t>n</a:t>
                </a:r>
              </a:p>
              <a:p>
                <a:pPr marL="0" indent="0">
                  <a:buNone/>
                </a:pPr>
                <a:r>
                  <a:rPr lang="pt-BR" b="1" dirty="0" smtClean="0"/>
                  <a:t>        = </a:t>
                </a:r>
                <a:r>
                  <a:rPr lang="pt-BR" b="1" dirty="0"/>
                  <a:t>(a</a:t>
                </a:r>
                <a:r>
                  <a:rPr lang="pt-BR" b="1" dirty="0" smtClean="0"/>
                  <a:t>*((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/>
                  <a:t>*(((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 smtClean="0"/>
                  <a:t>)2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 smtClean="0"/>
                  <a:t>) </a:t>
                </a:r>
                <a:r>
                  <a:rPr lang="pt-BR" b="1" dirty="0"/>
                  <a:t>mod </a:t>
                </a:r>
                <a:r>
                  <a:rPr lang="pt-BR" b="1" i="1" dirty="0"/>
                  <a:t>n </a:t>
                </a:r>
                <a:endParaRPr lang="pt-BR" b="1" i="1" dirty="0" smtClean="0"/>
              </a:p>
              <a:p>
                <a:pPr marL="0" indent="0">
                  <a:buNone/>
                </a:pPr>
                <a:r>
                  <a:rPr lang="pt-BR" b="1" i="1" dirty="0"/>
                  <a:t> </a:t>
                </a:r>
                <a:r>
                  <a:rPr lang="pt-BR" b="1" i="1" dirty="0" smtClean="0"/>
                  <a:t>      </a:t>
                </a:r>
                <a:r>
                  <a:rPr lang="pt-BR" b="1" dirty="0" smtClean="0"/>
                  <a:t>= ((((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i="1" dirty="0" smtClean="0"/>
                  <a:t>*a</a:t>
                </a:r>
                <a:r>
                  <a:rPr lang="pt-BR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dirty="0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dirty="0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pt-BR" b="1" dirty="0" smtClean="0"/>
                  <a:t>*a</a:t>
                </a:r>
                <a:r>
                  <a:rPr lang="pt-BR" b="1" dirty="0"/>
                  <a:t>) mod </a:t>
                </a:r>
                <a:r>
                  <a:rPr lang="pt-BR" b="1" i="1" dirty="0"/>
                  <a:t>n</a:t>
                </a:r>
              </a:p>
              <a:p>
                <a:r>
                  <a:rPr lang="en-US" b="1" dirty="0"/>
                  <a:t>With judicious storing of intermediate results, you only need six multiplications:</a:t>
                </a:r>
              </a:p>
              <a:p>
                <a:r>
                  <a:rPr lang="en-US" b="1" dirty="0" smtClean="0"/>
                  <a:t>(((((((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 smtClean="0"/>
                  <a:t> </a:t>
                </a:r>
                <a:r>
                  <a:rPr lang="en-US" b="1" dirty="0"/>
                  <a:t>mod </a:t>
                </a:r>
                <a:r>
                  <a:rPr lang="en-US" b="1" i="1" dirty="0"/>
                  <a:t>n</a:t>
                </a:r>
                <a:r>
                  <a:rPr lang="en-US" b="1" dirty="0"/>
                  <a:t>)*a) mod </a:t>
                </a:r>
                <a:r>
                  <a:rPr lang="en-US" b="1" i="1" dirty="0" smtClean="0"/>
                  <a:t>n</a:t>
                </a:r>
                <a:r>
                  <a:rPr lang="en-US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:r>
                  <a:rPr lang="en-US" b="1" dirty="0"/>
                  <a:t>mod </a:t>
                </a:r>
                <a:r>
                  <a:rPr lang="en-US" b="1" i="1" dirty="0" smtClean="0"/>
                  <a:t>n</a:t>
                </a:r>
                <a:r>
                  <a:rPr lang="en-US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:r>
                  <a:rPr lang="en-US" b="1" dirty="0"/>
                  <a:t>mod </a:t>
                </a:r>
                <a:r>
                  <a:rPr lang="en-US" b="1" i="1" dirty="0" smtClean="0"/>
                  <a:t>n</a:t>
                </a:r>
                <a:r>
                  <a:rPr lang="en-US" b="1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/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mod </a:t>
                </a:r>
                <a:r>
                  <a:rPr lang="en-US" b="1" i="1" dirty="0"/>
                  <a:t>n</a:t>
                </a:r>
                <a:r>
                  <a:rPr lang="en-US" b="1" dirty="0"/>
                  <a:t>)*a) mod </a:t>
                </a:r>
                <a:r>
                  <a:rPr lang="en-US" b="1" i="1" dirty="0"/>
                  <a:t>n</a:t>
                </a:r>
              </a:p>
              <a:p>
                <a:r>
                  <a:rPr lang="en-US" b="1" dirty="0"/>
                  <a:t>This is called addition chaining [863], or the binary square and multiply method.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838200"/>
                <a:ext cx="8839200" cy="5791200"/>
              </a:xfrm>
              <a:blipFill rotWithShape="1">
                <a:blip r:embed="rId2"/>
                <a:stretch>
                  <a:fillRect l="-966" t="-1895" r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68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/>
              <a:t>Modular </a:t>
            </a:r>
            <a:r>
              <a:rPr lang="en-US" dirty="0" err="1"/>
              <a:t>Arithmatic</a:t>
            </a:r>
            <a:r>
              <a:rPr lang="en-US" dirty="0"/>
              <a:t> </a:t>
            </a:r>
            <a:r>
              <a:rPr lang="en-US" dirty="0" err="1"/>
              <a:t>conti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762000"/>
                <a:ext cx="8458200" cy="5943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Consider integers a and m such that a&gt;m.</a:t>
                </a:r>
              </a:p>
              <a:p>
                <a:r>
                  <a:rPr lang="en-US" dirty="0" smtClean="0"/>
                  <a:t>Now a can be expressed as a=q X m + r, </a:t>
                </a:r>
                <a:r>
                  <a:rPr lang="en-US" dirty="0" err="1" smtClean="0"/>
                  <a:t>whr</a:t>
                </a:r>
                <a:r>
                  <a:rPr lang="en-US" dirty="0" smtClean="0"/>
                  <a:t> q is quotient and r the remainder- also called residue-obtained by dividing a by m. one can choose the residue r to ‘represent’ a.</a:t>
                </a:r>
              </a:p>
              <a:p>
                <a:r>
                  <a:rPr lang="en-US" dirty="0" smtClean="0"/>
                  <a:t>Here r is called ‘a modulus m’ and expressed as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r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≡</m:t>
                    </m:r>
                  </m:oMath>
                </a14:m>
                <a:r>
                  <a:rPr lang="en-US" dirty="0" smtClean="0"/>
                  <a:t>a (mod m)</a:t>
                </a:r>
              </a:p>
              <a:p>
                <a:pPr marL="0" indent="0">
                  <a:buNone/>
                </a:pPr>
                <a:r>
                  <a:rPr lang="en-US" dirty="0" smtClean="0"/>
                  <a:t>Such a representation can be </a:t>
                </a:r>
                <a:r>
                  <a:rPr lang="en-US" dirty="0" err="1" smtClean="0"/>
                  <a:t>generalised</a:t>
                </a:r>
                <a:r>
                  <a:rPr lang="en-US" dirty="0" smtClean="0"/>
                  <a:t> and used for all a</a:t>
                </a:r>
                <a:r>
                  <a:rPr lang="el-GR" dirty="0" smtClean="0"/>
                  <a:t>ϵ</a:t>
                </a:r>
                <a:r>
                  <a:rPr lang="en-US" dirty="0" smtClean="0"/>
                  <a:t> Z. (Z is set of all +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, -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integers and zero)</a:t>
                </a:r>
              </a:p>
              <a:p>
                <a:pPr marL="0" indent="0">
                  <a:buNone/>
                </a:pPr>
                <a:r>
                  <a:rPr lang="en-US" dirty="0" err="1" smtClean="0"/>
                  <a:t>Eg</a:t>
                </a:r>
                <a:r>
                  <a:rPr lang="en-US" dirty="0" smtClean="0"/>
                  <a:t>.           2≡ 14 (mod 12)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</a:t>
                </a:r>
                <a:r>
                  <a:rPr lang="en-US" dirty="0"/>
                  <a:t>2≡ </a:t>
                </a:r>
                <a:r>
                  <a:rPr lang="en-US" dirty="0" smtClean="0"/>
                  <a:t>26 </a:t>
                </a:r>
                <a:r>
                  <a:rPr lang="en-US" dirty="0"/>
                  <a:t>(mod </a:t>
                </a:r>
                <a:r>
                  <a:rPr lang="en-US" dirty="0" smtClean="0"/>
                  <a:t>24)</a:t>
                </a:r>
              </a:p>
              <a:p>
                <a:pPr marL="0" indent="0">
                  <a:buNone/>
                </a:pPr>
                <a:r>
                  <a:rPr lang="en-US" dirty="0"/>
                  <a:t> .          </a:t>
                </a:r>
                <a:r>
                  <a:rPr lang="en-US" dirty="0" smtClean="0"/>
                  <a:t>    2</a:t>
                </a:r>
                <a:r>
                  <a:rPr lang="en-US" dirty="0"/>
                  <a:t>≡ </a:t>
                </a:r>
                <a:r>
                  <a:rPr lang="en-US" dirty="0" smtClean="0"/>
                  <a:t>38 (mod 36)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762000"/>
                <a:ext cx="8458200" cy="5943600"/>
              </a:xfrm>
              <a:blipFill rotWithShape="1">
                <a:blip r:embed="rId2"/>
                <a:stretch>
                  <a:fillRect l="-1730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407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Prime Numbers and GCD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763000" cy="5867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1" dirty="0"/>
              <a:t>Prime Numbers</a:t>
            </a:r>
          </a:p>
          <a:p>
            <a:r>
              <a:rPr lang="en-US" b="1" dirty="0"/>
              <a:t>A prime number is an integer greater than 1 whose only factors are 1 and itself: No other </a:t>
            </a:r>
            <a:r>
              <a:rPr lang="en-US" b="1" dirty="0" smtClean="0"/>
              <a:t>number evenly </a:t>
            </a:r>
            <a:r>
              <a:rPr lang="en-US" b="1" dirty="0"/>
              <a:t>divides it. </a:t>
            </a:r>
            <a:endParaRPr lang="en-US" b="1" dirty="0" smtClean="0"/>
          </a:p>
          <a:p>
            <a:r>
              <a:rPr lang="en-US" b="1" dirty="0" smtClean="0"/>
              <a:t>Two </a:t>
            </a:r>
            <a:r>
              <a:rPr lang="en-US" b="1" dirty="0"/>
              <a:t>is a prime number. So are 73, 2521, 2365347734339, and 2756839 - 1. </a:t>
            </a:r>
            <a:endParaRPr lang="en-US" b="1" dirty="0" smtClean="0"/>
          </a:p>
          <a:p>
            <a:r>
              <a:rPr lang="en-US" b="1" dirty="0"/>
              <a:t> </a:t>
            </a:r>
            <a:r>
              <a:rPr lang="en-US" b="1" dirty="0" smtClean="0"/>
              <a:t>There </a:t>
            </a:r>
            <a:r>
              <a:rPr lang="en-US" b="1" dirty="0"/>
              <a:t>are </a:t>
            </a:r>
            <a:r>
              <a:rPr lang="en-US" b="1" dirty="0" smtClean="0"/>
              <a:t>an infinite </a:t>
            </a:r>
            <a:r>
              <a:rPr lang="en-US" b="1" dirty="0"/>
              <a:t>number of primes. Cryptography, especially public-key cryptography, uses large primes (</a:t>
            </a:r>
            <a:r>
              <a:rPr lang="en-US" b="1" dirty="0" smtClean="0"/>
              <a:t>512 bits </a:t>
            </a:r>
            <a:r>
              <a:rPr lang="en-US" b="1" dirty="0"/>
              <a:t>and even larger) often.</a:t>
            </a:r>
          </a:p>
          <a:p>
            <a:r>
              <a:rPr lang="en-US" b="1" dirty="0" err="1"/>
              <a:t>Evangelos</a:t>
            </a:r>
            <a:r>
              <a:rPr lang="en-US" b="1" dirty="0"/>
              <a:t> </a:t>
            </a:r>
            <a:r>
              <a:rPr lang="en-US" b="1" dirty="0" err="1"/>
              <a:t>Kranakis</a:t>
            </a:r>
            <a:r>
              <a:rPr lang="en-US" b="1" dirty="0"/>
              <a:t> wrote an excellent book on number theory, prime numbers, and </a:t>
            </a:r>
            <a:r>
              <a:rPr lang="en-US" b="1" dirty="0" smtClean="0"/>
              <a:t>their applications </a:t>
            </a:r>
            <a:r>
              <a:rPr lang="en-US" b="1" dirty="0"/>
              <a:t>to </a:t>
            </a:r>
            <a:r>
              <a:rPr lang="en-US" b="1" dirty="0" smtClean="0"/>
              <a:t>cryptography</a:t>
            </a:r>
          </a:p>
          <a:p>
            <a:pPr marL="0" indent="0">
              <a:buNone/>
            </a:pPr>
            <a:r>
              <a:rPr lang="en-US" b="1" i="1" dirty="0" smtClean="0"/>
              <a:t>Greatest </a:t>
            </a:r>
            <a:r>
              <a:rPr lang="en-US" b="1" i="1" dirty="0"/>
              <a:t>Common Divisor</a:t>
            </a:r>
          </a:p>
          <a:p>
            <a:r>
              <a:rPr lang="en-US" b="1" dirty="0"/>
              <a:t>Two numbers are relatively prime when they share no factors in common other than 1. </a:t>
            </a:r>
            <a:endParaRPr lang="en-US" b="1" dirty="0" smtClean="0"/>
          </a:p>
          <a:p>
            <a:r>
              <a:rPr lang="en-US" b="1" dirty="0" smtClean="0"/>
              <a:t>In other words</a:t>
            </a:r>
            <a:r>
              <a:rPr lang="en-US" b="1" dirty="0"/>
              <a:t>, if the greatest common divisor of </a:t>
            </a:r>
            <a:r>
              <a:rPr lang="en-US" b="1" i="1" dirty="0"/>
              <a:t>a </a:t>
            </a:r>
            <a:r>
              <a:rPr lang="en-US" b="1" dirty="0"/>
              <a:t>and </a:t>
            </a:r>
            <a:r>
              <a:rPr lang="en-US" b="1" i="1" dirty="0"/>
              <a:t>n </a:t>
            </a:r>
            <a:r>
              <a:rPr lang="en-US" b="1" dirty="0"/>
              <a:t>is equal to 1. This is written:</a:t>
            </a:r>
          </a:p>
          <a:p>
            <a:r>
              <a:rPr lang="en-US" b="1" dirty="0" err="1"/>
              <a:t>gcd</a:t>
            </a:r>
            <a:r>
              <a:rPr lang="en-US" b="1" dirty="0"/>
              <a:t>(</a:t>
            </a:r>
            <a:r>
              <a:rPr lang="en-US" b="1" i="1" dirty="0" err="1"/>
              <a:t>a,n</a:t>
            </a:r>
            <a:r>
              <a:rPr lang="en-US" b="1" dirty="0"/>
              <a:t>) = </a:t>
            </a:r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479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839200" cy="58674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The numbers 15 and 28 are relatively prime, 15 and 27 are not, and 13 and 500 are. A prime number</a:t>
            </a:r>
          </a:p>
          <a:p>
            <a:r>
              <a:rPr lang="en-US" b="1" dirty="0"/>
              <a:t>is relatively prime to all other numbers except its multiples.</a:t>
            </a:r>
          </a:p>
          <a:p>
            <a:r>
              <a:rPr lang="en-US" b="1" dirty="0"/>
              <a:t>One way to compute the greatest common divisor of two numbers is with Euclid’s algorithm . Euclid</a:t>
            </a:r>
          </a:p>
          <a:p>
            <a:r>
              <a:rPr lang="en-US" b="1" dirty="0"/>
              <a:t>described the algorithm in his book, </a:t>
            </a:r>
            <a:r>
              <a:rPr lang="en-US" b="1" i="1" dirty="0"/>
              <a:t>Elements</a:t>
            </a:r>
            <a:r>
              <a:rPr lang="en-US" b="1" dirty="0"/>
              <a:t>, written around 300 B.C. He didn’t invent it. Historians</a:t>
            </a:r>
          </a:p>
          <a:p>
            <a:r>
              <a:rPr lang="en-US" b="1" dirty="0"/>
              <a:t>believe the algorithm could be 200 years older. It is the oldest nontrivial algorithm that has survived</a:t>
            </a:r>
          </a:p>
          <a:p>
            <a:r>
              <a:rPr lang="en-US" b="1" dirty="0"/>
              <a:t>to the present day, and it is still a good one. Knuth describes the algorithm </a:t>
            </a:r>
            <a:r>
              <a:rPr lang="en-US" b="1" dirty="0" smtClean="0"/>
              <a:t>In </a:t>
            </a:r>
            <a:r>
              <a:rPr lang="en-US" b="1" dirty="0"/>
              <a:t>C: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08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7912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/* returns </a:t>
            </a:r>
            <a:r>
              <a:rPr lang="en-US" b="1" dirty="0" err="1"/>
              <a:t>gcd</a:t>
            </a:r>
            <a:r>
              <a:rPr lang="en-US" b="1" dirty="0"/>
              <a:t> of x and y */</a:t>
            </a:r>
          </a:p>
          <a:p>
            <a:r>
              <a:rPr lang="fr-FR" b="1" dirty="0" err="1"/>
              <a:t>int</a:t>
            </a:r>
            <a:r>
              <a:rPr lang="fr-FR" b="1" dirty="0"/>
              <a:t> </a:t>
            </a:r>
            <a:r>
              <a:rPr lang="fr-FR" b="1" dirty="0" err="1"/>
              <a:t>gcd</a:t>
            </a:r>
            <a:r>
              <a:rPr lang="fr-FR" b="1" dirty="0"/>
              <a:t> (</a:t>
            </a:r>
            <a:r>
              <a:rPr lang="fr-FR" b="1" dirty="0" err="1"/>
              <a:t>int</a:t>
            </a:r>
            <a:r>
              <a:rPr lang="fr-FR" b="1" dirty="0"/>
              <a:t> x, </a:t>
            </a:r>
            <a:r>
              <a:rPr lang="fr-FR" b="1" dirty="0" err="1"/>
              <a:t>int</a:t>
            </a:r>
            <a:r>
              <a:rPr lang="fr-FR" b="1" dirty="0"/>
              <a:t> y)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int</a:t>
            </a:r>
            <a:r>
              <a:rPr lang="en-US" b="1" dirty="0"/>
              <a:t> g;</a:t>
            </a:r>
          </a:p>
          <a:p>
            <a:r>
              <a:rPr lang="en-US" b="1" dirty="0"/>
              <a:t>if (x &lt; 0)</a:t>
            </a:r>
          </a:p>
          <a:p>
            <a:r>
              <a:rPr lang="en-US" b="1" dirty="0"/>
              <a:t>x = -x;</a:t>
            </a:r>
          </a:p>
          <a:p>
            <a:r>
              <a:rPr lang="en-US" b="1" dirty="0"/>
              <a:t>if (y &lt; 0)</a:t>
            </a:r>
          </a:p>
          <a:p>
            <a:r>
              <a:rPr lang="en-US" b="1" dirty="0"/>
              <a:t>y = -y;</a:t>
            </a:r>
          </a:p>
          <a:p>
            <a:r>
              <a:rPr lang="en-US" b="1" dirty="0"/>
              <a:t>if (x + y == 0)</a:t>
            </a:r>
          </a:p>
          <a:p>
            <a:r>
              <a:rPr lang="en-US" b="1" dirty="0"/>
              <a:t>ERROR;</a:t>
            </a:r>
          </a:p>
          <a:p>
            <a:r>
              <a:rPr lang="en-US" b="1" dirty="0"/>
              <a:t>g = y;</a:t>
            </a:r>
          </a:p>
          <a:p>
            <a:r>
              <a:rPr lang="en-US" b="1" dirty="0"/>
              <a:t>while (x &gt; 0) {</a:t>
            </a:r>
          </a:p>
          <a:p>
            <a:r>
              <a:rPr lang="en-US" b="1" dirty="0"/>
              <a:t>g = x;</a:t>
            </a:r>
          </a:p>
          <a:p>
            <a:r>
              <a:rPr lang="en-US" b="1" dirty="0"/>
              <a:t>x = y % x;</a:t>
            </a:r>
          </a:p>
          <a:p>
            <a:r>
              <a:rPr lang="en-US" b="1" dirty="0"/>
              <a:t>y = g;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return g;</a:t>
            </a:r>
          </a:p>
          <a:p>
            <a:r>
              <a:rPr lang="en-US" b="1" dirty="0"/>
              <a:t>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88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Euclidean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763000" cy="586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integers we dealt with in cryptography are much larger in size.</a:t>
            </a:r>
          </a:p>
          <a:p>
            <a:r>
              <a:rPr lang="en-US" dirty="0" smtClean="0"/>
              <a:t>The factorization method of identifying the </a:t>
            </a:r>
            <a:r>
              <a:rPr lang="en-US" dirty="0" err="1" smtClean="0"/>
              <a:t>gcd</a:t>
            </a:r>
            <a:r>
              <a:rPr lang="en-US" dirty="0" smtClean="0"/>
              <a:t> of two numbers is too native to be practical. </a:t>
            </a:r>
          </a:p>
          <a:p>
            <a:r>
              <a:rPr lang="en-US" dirty="0" smtClean="0"/>
              <a:t>The </a:t>
            </a:r>
            <a:r>
              <a:rPr lang="en-US" dirty="0"/>
              <a:t>Euclidean </a:t>
            </a:r>
            <a:r>
              <a:rPr lang="en-US" dirty="0" smtClean="0"/>
              <a:t>Algorithm is well known and is widely used recursive procedure for getting the </a:t>
            </a:r>
            <a:r>
              <a:rPr lang="en-US" dirty="0" err="1" smtClean="0"/>
              <a:t>gcd</a:t>
            </a:r>
            <a:r>
              <a:rPr lang="en-US" dirty="0" smtClean="0"/>
              <a:t> of two integers.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 Obtain </a:t>
            </a:r>
            <a:r>
              <a:rPr lang="en-US" dirty="0" err="1" smtClean="0"/>
              <a:t>gcd</a:t>
            </a:r>
            <a:r>
              <a:rPr lang="en-US" dirty="0" smtClean="0"/>
              <a:t>(80808, 31863)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the step by step procedure is as follows:</a:t>
            </a:r>
          </a:p>
          <a:p>
            <a:pPr marL="514350" indent="-514350">
              <a:buAutoNum type="arabicPeriod"/>
            </a:pPr>
            <a:r>
              <a:rPr lang="en-US" dirty="0" smtClean="0"/>
              <a:t>Divide the larger of the given integers by the smaller one to get the quotient and the remainder.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1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867400"/>
          </a:xfrm>
        </p:spPr>
        <p:txBody>
          <a:bodyPr/>
          <a:lstStyle/>
          <a:p>
            <a:r>
              <a:rPr lang="en-US" sz="2800" dirty="0" smtClean="0"/>
              <a:t>Thus the integer 80808 can be expressed as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80808 = 2 X 31863 + 17082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800" dirty="0" smtClean="0"/>
              <a:t>where 2 and 17082 are the quotient and the remainder, resp. Divide the second integer 31863 by remainder 17082 and express it in similar manner: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31863 = 1 X  17082 + 14781</a:t>
            </a:r>
          </a:p>
          <a:p>
            <a:pPr marL="0" indent="0">
              <a:buNone/>
            </a:pPr>
            <a:r>
              <a:rPr lang="en-US" sz="2800" dirty="0" smtClean="0"/>
              <a:t>Proceed in the same manner until remainder becomes zero; the corresponding sequence of equation is as follows:</a:t>
            </a:r>
          </a:p>
          <a:p>
            <a:pPr marL="0" indent="0">
              <a:buNone/>
            </a:pPr>
            <a:r>
              <a:rPr lang="en-US" dirty="0" smtClean="0"/>
              <a:t>17082 = 1 X 14781 + 2301</a:t>
            </a:r>
          </a:p>
          <a:p>
            <a:pPr marL="0" indent="0">
              <a:buNone/>
            </a:pPr>
            <a:r>
              <a:rPr lang="en-US" dirty="0" smtClean="0"/>
              <a:t>14781 = 6 X 2301 + 975</a:t>
            </a:r>
          </a:p>
          <a:p>
            <a:pPr marL="0" indent="0">
              <a:buNone/>
            </a:pPr>
            <a:r>
              <a:rPr lang="en-US" dirty="0" smtClean="0"/>
              <a:t>2301 =   2 X 975 + 351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41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/>
              <a:t>Euclidean </a:t>
            </a:r>
            <a:r>
              <a:rPr lang="en-US" dirty="0" smtClean="0"/>
              <a:t>Algorithm from </a:t>
            </a:r>
            <a:r>
              <a:rPr lang="en-US" dirty="0" err="1" smtClean="0"/>
              <a:t>Shymla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791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975 = 2 X 351 + 273</a:t>
            </a:r>
          </a:p>
          <a:p>
            <a:r>
              <a:rPr lang="en-US" dirty="0" smtClean="0"/>
              <a:t>351 = 1 X 273 + 78</a:t>
            </a:r>
          </a:p>
          <a:p>
            <a:r>
              <a:rPr lang="en-US" dirty="0" smtClean="0"/>
              <a:t>273 = 3X 78 + 39</a:t>
            </a:r>
          </a:p>
          <a:p>
            <a:r>
              <a:rPr lang="en-US" dirty="0" smtClean="0"/>
              <a:t>78 = 2 X 39 + 0</a:t>
            </a:r>
          </a:p>
          <a:p>
            <a:r>
              <a:rPr lang="en-US" dirty="0" smtClean="0"/>
              <a:t>We stop at this stage with remainder being zero.</a:t>
            </a:r>
          </a:p>
          <a:p>
            <a:r>
              <a:rPr lang="en-US" dirty="0" smtClean="0"/>
              <a:t>The previous remainder , 39 is desired </a:t>
            </a:r>
            <a:r>
              <a:rPr lang="en-US" dirty="0" err="1" smtClean="0"/>
              <a:t>gcd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Generalizing for the set (</a:t>
            </a:r>
            <a:r>
              <a:rPr lang="en-US" dirty="0" err="1" smtClean="0"/>
              <a:t>a,b</a:t>
            </a:r>
            <a:r>
              <a:rPr lang="en-US" dirty="0" smtClean="0"/>
              <a:t>) with a &gt; b, a can be expressed in terms of b as</a:t>
            </a:r>
          </a:p>
          <a:p>
            <a:r>
              <a:rPr lang="en-US" dirty="0"/>
              <a:t>a</a:t>
            </a:r>
            <a:r>
              <a:rPr lang="en-US" dirty="0" smtClean="0"/>
              <a:t> = q</a:t>
            </a:r>
            <a:r>
              <a:rPr lang="en-US" sz="1400" dirty="0" smtClean="0"/>
              <a:t>2 </a:t>
            </a:r>
            <a:r>
              <a:rPr lang="en-US" dirty="0" smtClean="0"/>
              <a:t>X b + r</a:t>
            </a:r>
            <a:r>
              <a:rPr lang="en-US" sz="1400" dirty="0" smtClean="0"/>
              <a:t>2</a:t>
            </a:r>
          </a:p>
          <a:p>
            <a:r>
              <a:rPr lang="en-US" dirty="0" smtClean="0"/>
              <a:t>Where q</a:t>
            </a:r>
            <a:r>
              <a:rPr lang="en-US" sz="1400" dirty="0" smtClean="0"/>
              <a:t>2  </a:t>
            </a:r>
            <a:r>
              <a:rPr lang="en-US" dirty="0" smtClean="0"/>
              <a:t>and r2 are the quotient and remainder respectively.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28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839200" cy="6096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Proceeding further in the same manner</a:t>
            </a:r>
          </a:p>
          <a:p>
            <a:r>
              <a:rPr lang="en-US" dirty="0" smtClean="0"/>
              <a:t>b </a:t>
            </a:r>
            <a:r>
              <a:rPr lang="en-US" dirty="0"/>
              <a:t>= </a:t>
            </a:r>
            <a:r>
              <a:rPr lang="en-US" dirty="0" smtClean="0"/>
              <a:t>q3</a:t>
            </a:r>
            <a:r>
              <a:rPr lang="en-US" sz="1400" dirty="0" smtClean="0"/>
              <a:t> </a:t>
            </a:r>
            <a:r>
              <a:rPr lang="en-US" dirty="0"/>
              <a:t>X </a:t>
            </a:r>
            <a:r>
              <a:rPr lang="en-US" dirty="0" smtClean="0"/>
              <a:t>r2 </a:t>
            </a:r>
            <a:r>
              <a:rPr lang="en-US" dirty="0"/>
              <a:t>+ </a:t>
            </a:r>
            <a:r>
              <a:rPr lang="en-US" dirty="0" smtClean="0"/>
              <a:t>r</a:t>
            </a:r>
            <a:r>
              <a:rPr lang="en-US" sz="1400" dirty="0" smtClean="0"/>
              <a:t>3 </a:t>
            </a:r>
          </a:p>
          <a:p>
            <a:r>
              <a:rPr lang="en-US" dirty="0" smtClean="0"/>
              <a:t>Where q3 and r3 are the quotient and remainder resp. obtained by dividing b by r2.</a:t>
            </a:r>
          </a:p>
          <a:p>
            <a:r>
              <a:rPr lang="en-US" dirty="0" smtClean="0"/>
              <a:t>The procedure is continued until remainder becomes zero.</a:t>
            </a:r>
          </a:p>
          <a:p>
            <a:r>
              <a:rPr lang="en-US" dirty="0"/>
              <a:t>r</a:t>
            </a:r>
            <a:r>
              <a:rPr lang="en-US" dirty="0" smtClean="0"/>
              <a:t>2  = q4 X r3 + r4</a:t>
            </a:r>
          </a:p>
          <a:p>
            <a:r>
              <a:rPr lang="en-US" dirty="0" smtClean="0"/>
              <a:t>R3 = q5 X r4 + r5</a:t>
            </a:r>
          </a:p>
          <a:p>
            <a:r>
              <a:rPr lang="en-US" dirty="0" smtClean="0"/>
              <a:t>….</a:t>
            </a:r>
          </a:p>
          <a:p>
            <a:r>
              <a:rPr lang="en-US" dirty="0" smtClean="0"/>
              <a:t>….</a:t>
            </a:r>
          </a:p>
          <a:p>
            <a:r>
              <a:rPr lang="en-US" dirty="0" smtClean="0"/>
              <a:t>….</a:t>
            </a:r>
          </a:p>
          <a:p>
            <a:r>
              <a:rPr lang="en-US" dirty="0" smtClean="0"/>
              <a:t>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5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8915400" cy="6172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57200"/>
            <a:ext cx="878205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4000" dirty="0" smtClean="0"/>
              <a:t>For example,</a:t>
            </a:r>
          </a:p>
          <a:p>
            <a:pPr marL="0" indent="0" algn="just">
              <a:buNone/>
            </a:pPr>
            <a:r>
              <a:rPr lang="en-US" sz="4000" dirty="0" smtClean="0"/>
              <a:t>“A” could correspond to either 5, 13, 25, or 56, “B” could correspond to either 7, 19, 31, or 42, and so on.</a:t>
            </a:r>
          </a:p>
          <a:p>
            <a:pPr marL="0" indent="0" algn="just">
              <a:buNone/>
            </a:pPr>
            <a:r>
              <a:rPr lang="en-US" sz="4000" dirty="0" smtClean="0"/>
              <a:t>-A </a:t>
            </a:r>
            <a:r>
              <a:rPr lang="en-US" sz="4000" b="1" dirty="0" err="1" smtClean="0"/>
              <a:t>polygram</a:t>
            </a:r>
            <a:r>
              <a:rPr lang="en-US" sz="4000" b="1" dirty="0" smtClean="0"/>
              <a:t> substitution cipher </a:t>
            </a:r>
            <a:r>
              <a:rPr lang="en-US" sz="4000" dirty="0" smtClean="0"/>
              <a:t>is one in which blocks of characters are encrypted in groups. </a:t>
            </a:r>
          </a:p>
          <a:p>
            <a:pPr marL="0" indent="0" algn="just">
              <a:buNone/>
            </a:pPr>
            <a:r>
              <a:rPr lang="en-US" sz="4000" dirty="0" smtClean="0"/>
              <a:t>For example, “ABA” could correspond to “RTQ,” “ABB” could correspond to “SLL,” and so on.</a:t>
            </a:r>
          </a:p>
          <a:p>
            <a:pPr marL="0" indent="0" algn="just">
              <a:buNone/>
            </a:pPr>
            <a:endParaRPr lang="en-US" sz="4000" dirty="0" smtClean="0"/>
          </a:p>
          <a:p>
            <a:pPr marL="0" indent="0" algn="just">
              <a:buNone/>
            </a:pPr>
            <a:r>
              <a:rPr lang="en-US" sz="4000" dirty="0" smtClean="0"/>
              <a:t>— A </a:t>
            </a:r>
            <a:r>
              <a:rPr lang="en-US" sz="4000" b="1" dirty="0" smtClean="0"/>
              <a:t>polyalphabetic substitution cipher </a:t>
            </a:r>
            <a:r>
              <a:rPr lang="en-US" sz="4000" dirty="0" smtClean="0"/>
              <a:t>is made up of multiple simple substitution ciphers.</a:t>
            </a:r>
          </a:p>
          <a:p>
            <a:pPr marL="0" indent="0" algn="just">
              <a:buNone/>
            </a:pPr>
            <a:r>
              <a:rPr lang="en-US" sz="4000" dirty="0" smtClean="0"/>
              <a:t>For example, there might be five different simple substitution ciphers used; the particular one</a:t>
            </a:r>
          </a:p>
          <a:p>
            <a:pPr marL="0" indent="0" algn="just">
              <a:buNone/>
            </a:pPr>
            <a:r>
              <a:rPr lang="en-US" sz="4000" dirty="0" smtClean="0"/>
              <a:t>used changes with the position of each character of the plaintext.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85800"/>
            <a:ext cx="8915400" cy="6019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14400"/>
            <a:ext cx="5638799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402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85800"/>
            <a:ext cx="8839200" cy="6019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5201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82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6019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962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4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33400"/>
            <a:ext cx="8763000" cy="609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57200"/>
            <a:ext cx="8943975" cy="617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730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763000" cy="609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1950"/>
            <a:ext cx="7391400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72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33400"/>
            <a:ext cx="8839200" cy="6172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8229600" cy="381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95802"/>
            <a:ext cx="8922327" cy="199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899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839200" cy="609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052513"/>
            <a:ext cx="8591550" cy="542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516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314574"/>
            <a:ext cx="8853487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716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33400"/>
            <a:ext cx="8839200" cy="6172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1463"/>
            <a:ext cx="8353425" cy="63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029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Fermat’s Little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838200"/>
                <a:ext cx="8763000" cy="5867400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i="1" dirty="0" smtClean="0"/>
                  <a:t>Fermat’s Little Theorem</a:t>
                </a:r>
              </a:p>
              <a:p>
                <a:r>
                  <a:rPr lang="en-US" sz="2800" b="1" dirty="0"/>
                  <a:t>If </a:t>
                </a:r>
                <a:r>
                  <a:rPr lang="en-US" sz="2800" b="1" i="1" dirty="0"/>
                  <a:t>m </a:t>
                </a:r>
                <a:r>
                  <a:rPr lang="en-US" sz="2800" b="1" dirty="0"/>
                  <a:t>is a prime, and </a:t>
                </a:r>
                <a:r>
                  <a:rPr lang="en-US" sz="2800" b="1" i="1" dirty="0"/>
                  <a:t>a </a:t>
                </a:r>
                <a:r>
                  <a:rPr lang="en-US" sz="2800" b="1" dirty="0"/>
                  <a:t>is not a multiple of </a:t>
                </a:r>
                <a:r>
                  <a:rPr lang="en-US" sz="2800" b="1" i="1" dirty="0"/>
                  <a:t>m</a:t>
                </a:r>
                <a:r>
                  <a:rPr lang="en-US" sz="2800" b="1" dirty="0"/>
                  <a:t>, then Fermat’s little theorem says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sz="2800" b="1" i="1" smtClean="0">
                            <a:latin typeface="Cambria Math"/>
                          </a:rPr>
                          <m:t>𝒎</m:t>
                        </m:r>
                        <m:r>
                          <a:rPr lang="en-US" sz="28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  <m:r>
                          <a:rPr lang="en-US" sz="2800" b="1" i="1" smtClean="0">
                            <a:latin typeface="Cambria Math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800" b="1" i="1" dirty="0" smtClean="0"/>
                  <a:t> </a:t>
                </a:r>
                <a:r>
                  <a:rPr lang="en-US" sz="2800" b="1" dirty="0" smtClean="0"/>
                  <a:t>≡ </a:t>
                </a:r>
                <a:r>
                  <a:rPr lang="en-US" sz="2800" b="1" dirty="0"/>
                  <a:t>1 (mod </a:t>
                </a:r>
                <a:r>
                  <a:rPr lang="en-US" sz="2800" b="1" i="1" dirty="0"/>
                  <a:t>m</a:t>
                </a:r>
                <a:r>
                  <a:rPr lang="en-US" sz="2800" b="1" dirty="0"/>
                  <a:t>)</a:t>
                </a:r>
              </a:p>
              <a:p>
                <a:r>
                  <a:rPr lang="en-US" sz="2800" b="1" dirty="0" smtClean="0"/>
                  <a:t>This </a:t>
                </a:r>
                <a:r>
                  <a:rPr lang="en-US" sz="2800" b="1" dirty="0"/>
                  <a:t>theorem has nothing to do with his last theorem.)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838200"/>
                <a:ext cx="8763000" cy="5867400"/>
              </a:xfrm>
              <a:blipFill rotWithShape="1">
                <a:blip r:embed="rId2"/>
                <a:stretch>
                  <a:fillRect l="-1182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91000"/>
            <a:ext cx="7848599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84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91200"/>
          </a:xfrm>
        </p:spPr>
        <p:txBody>
          <a:bodyPr>
            <a:normAutofit/>
          </a:bodyPr>
          <a:lstStyle/>
          <a:p>
            <a:r>
              <a:rPr lang="en-US" dirty="0"/>
              <a:t>The famous </a:t>
            </a:r>
            <a:r>
              <a:rPr lang="en-US" b="1" dirty="0"/>
              <a:t>Caesar Cipher</a:t>
            </a:r>
            <a:r>
              <a:rPr lang="en-US" dirty="0"/>
              <a:t>, in which each plaintext character is replaced by the character three to </a:t>
            </a:r>
            <a:r>
              <a:rPr lang="en-US" dirty="0" smtClean="0"/>
              <a:t>the right </a:t>
            </a:r>
            <a:r>
              <a:rPr lang="en-US" dirty="0"/>
              <a:t>modulo 26 </a:t>
            </a:r>
            <a:endParaRPr lang="en-US" dirty="0" smtClean="0"/>
          </a:p>
          <a:p>
            <a:r>
              <a:rPr lang="en-US" dirty="0" smtClean="0"/>
              <a:t>(“</a:t>
            </a:r>
            <a:r>
              <a:rPr lang="en-US" dirty="0"/>
              <a:t>A” is replaced by “D,” “B” is replaced by “E,”..., “W” is replaced by “Z,” “X” </a:t>
            </a:r>
            <a:r>
              <a:rPr lang="en-US" dirty="0" smtClean="0"/>
              <a:t>is replaced </a:t>
            </a:r>
            <a:r>
              <a:rPr lang="en-US" dirty="0"/>
              <a:t>by “A,” “Y” is replaced by “B,” and “Z” is replaced by “C</a:t>
            </a:r>
            <a:r>
              <a:rPr lang="en-US" dirty="0" smtClean="0"/>
              <a:t>”)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is a simple substitution cipher.</a:t>
            </a:r>
          </a:p>
          <a:p>
            <a:r>
              <a:rPr lang="en-US" dirty="0"/>
              <a:t>It’s actually even simpler, because the </a:t>
            </a:r>
            <a:r>
              <a:rPr lang="en-US" dirty="0" err="1"/>
              <a:t>ciphertext</a:t>
            </a:r>
            <a:r>
              <a:rPr lang="en-US" dirty="0"/>
              <a:t> alphabet is a rotation of the plaintext alphabet </a:t>
            </a:r>
            <a:r>
              <a:rPr lang="en-US" dirty="0" smtClean="0"/>
              <a:t>and not </a:t>
            </a:r>
            <a:r>
              <a:rPr lang="en-US" dirty="0"/>
              <a:t>an arbitrary permutation.</a:t>
            </a:r>
          </a:p>
        </p:txBody>
      </p:sp>
    </p:spTree>
    <p:extLst>
      <p:ext uri="{BB962C8B-B14F-4D97-AF65-F5344CB8AC3E}">
        <p14:creationId xmlns:p14="http://schemas.microsoft.com/office/powerpoint/2010/main" val="2779683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Chinese Remainder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763000" cy="58674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If you know the prime factorization of </a:t>
            </a:r>
            <a:r>
              <a:rPr lang="en-US" b="1" i="1" dirty="0"/>
              <a:t>n</a:t>
            </a:r>
            <a:r>
              <a:rPr lang="en-US" b="1" dirty="0"/>
              <a:t>, then you can use something called the Chinese </a:t>
            </a:r>
            <a:r>
              <a:rPr lang="en-US" b="1" dirty="0" smtClean="0"/>
              <a:t>remainder theorem </a:t>
            </a:r>
            <a:r>
              <a:rPr lang="en-US" b="1" dirty="0"/>
              <a:t>to solve a whole system of equations. </a:t>
            </a:r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basic version of this theorem was discovered by </a:t>
            </a:r>
            <a:r>
              <a:rPr lang="en-US" b="1" dirty="0" smtClean="0"/>
              <a:t>the first-century </a:t>
            </a:r>
            <a:r>
              <a:rPr lang="en-US" b="1" dirty="0"/>
              <a:t>Chinese mathematician, Sun </a:t>
            </a:r>
            <a:r>
              <a:rPr lang="en-US" b="1" dirty="0" err="1"/>
              <a:t>Tse</a:t>
            </a:r>
            <a:r>
              <a:rPr lang="en-US" b="1" dirty="0"/>
              <a:t>.</a:t>
            </a:r>
          </a:p>
          <a:p>
            <a:r>
              <a:rPr lang="en-US" b="1" dirty="0"/>
              <a:t>In general, if the prime factorization of </a:t>
            </a:r>
            <a:r>
              <a:rPr lang="en-US" b="1" i="1" dirty="0"/>
              <a:t>n </a:t>
            </a:r>
            <a:r>
              <a:rPr lang="en-US" b="1" dirty="0"/>
              <a:t>is </a:t>
            </a:r>
            <a:r>
              <a:rPr lang="en-US" b="1" i="1" dirty="0"/>
              <a:t>p1*p2*...*</a:t>
            </a:r>
            <a:r>
              <a:rPr lang="en-US" b="1" i="1" dirty="0" err="1"/>
              <a:t>pt</a:t>
            </a:r>
            <a:r>
              <a:rPr lang="en-US" b="1" dirty="0"/>
              <a:t>, then the system of equations</a:t>
            </a:r>
          </a:p>
          <a:p>
            <a:r>
              <a:rPr lang="it-IT" b="1" dirty="0"/>
              <a:t>(</a:t>
            </a:r>
            <a:r>
              <a:rPr lang="it-IT" b="1" i="1" dirty="0"/>
              <a:t>x </a:t>
            </a:r>
            <a:r>
              <a:rPr lang="it-IT" b="1" dirty="0"/>
              <a:t>mod </a:t>
            </a:r>
            <a:r>
              <a:rPr lang="it-IT" b="1" i="1" dirty="0"/>
              <a:t>pi</a:t>
            </a:r>
            <a:r>
              <a:rPr lang="it-IT" b="1" dirty="0"/>
              <a:t>) = ai, where </a:t>
            </a:r>
            <a:r>
              <a:rPr lang="it-IT" b="1" i="1" dirty="0"/>
              <a:t>i </a:t>
            </a:r>
            <a:r>
              <a:rPr lang="it-IT" b="1" dirty="0"/>
              <a:t>= 1, 2</a:t>
            </a:r>
            <a:r>
              <a:rPr lang="it-IT" b="1" i="1" dirty="0"/>
              <a:t>,...</a:t>
            </a:r>
            <a:r>
              <a:rPr lang="it-IT" b="1" dirty="0"/>
              <a:t>, </a:t>
            </a:r>
            <a:r>
              <a:rPr lang="it-IT" b="1" i="1" dirty="0"/>
              <a:t>t</a:t>
            </a:r>
          </a:p>
          <a:p>
            <a:r>
              <a:rPr lang="en-US" b="1" dirty="0"/>
              <a:t>has a unique solution, </a:t>
            </a:r>
            <a:r>
              <a:rPr lang="en-US" b="1" i="1" dirty="0"/>
              <a:t>x</a:t>
            </a:r>
            <a:r>
              <a:rPr lang="en-US" b="1" dirty="0"/>
              <a:t>, where </a:t>
            </a:r>
            <a:r>
              <a:rPr lang="en-US" b="1" i="1" dirty="0"/>
              <a:t>x </a:t>
            </a:r>
            <a:r>
              <a:rPr lang="en-US" b="1" dirty="0"/>
              <a:t>is less than </a:t>
            </a:r>
            <a:r>
              <a:rPr lang="en-US" b="1" i="1" dirty="0"/>
              <a:t>n. </a:t>
            </a:r>
            <a:r>
              <a:rPr lang="en-US" b="1" dirty="0"/>
              <a:t>(Note that some primes can appear more than once.</a:t>
            </a:r>
          </a:p>
          <a:p>
            <a:r>
              <a:rPr lang="en-US" b="1" dirty="0"/>
              <a:t>For example, </a:t>
            </a:r>
            <a:r>
              <a:rPr lang="en-US" b="1" i="1" dirty="0"/>
              <a:t>p1 </a:t>
            </a:r>
            <a:r>
              <a:rPr lang="en-US" b="1" dirty="0"/>
              <a:t>might be equal to </a:t>
            </a:r>
            <a:r>
              <a:rPr lang="en-US" b="1" i="1" dirty="0"/>
              <a:t>p2 </a:t>
            </a:r>
            <a:r>
              <a:rPr lang="en-US" b="1" dirty="0"/>
              <a:t>.) In other words, a number (less than the product of </a:t>
            </a:r>
            <a:r>
              <a:rPr lang="en-US" b="1" dirty="0" smtClean="0"/>
              <a:t>some primes</a:t>
            </a:r>
            <a:r>
              <a:rPr lang="en-US" b="1" dirty="0"/>
              <a:t>) is uniquely identified by its residues mod those primes.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Chinese remainder theorem</a:t>
            </a:r>
            <a:r>
              <a:rPr lang="en-US" dirty="0" smtClean="0"/>
              <a:t> is a result about </a:t>
            </a:r>
            <a:r>
              <a:rPr lang="en-US" dirty="0" err="1" smtClean="0">
                <a:hlinkClick r:id="rId2" tooltip="Modular arithmetic"/>
              </a:rPr>
              <a:t>congruences</a:t>
            </a:r>
            <a:r>
              <a:rPr lang="en-US" dirty="0" smtClean="0"/>
              <a:t> in </a:t>
            </a:r>
            <a:r>
              <a:rPr lang="en-US" dirty="0" smtClean="0">
                <a:hlinkClick r:id="rId3" tooltip="Number theory"/>
              </a:rPr>
              <a:t>number theory</a:t>
            </a:r>
            <a:r>
              <a:rPr lang="en-US" dirty="0" smtClean="0"/>
              <a:t> and its generalizations in </a:t>
            </a:r>
            <a:r>
              <a:rPr lang="en-US" dirty="0" smtClean="0">
                <a:hlinkClick r:id="rId4" tooltip="Abstract algebra"/>
              </a:rPr>
              <a:t>abstract algebra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was first published in the 3rd to 5th centuries by the Chinese mathematician </a:t>
            </a:r>
            <a:r>
              <a:rPr lang="en-US" dirty="0" smtClean="0">
                <a:hlinkClick r:id="rId5" tooltip="Sun Tzu (mathematician)"/>
              </a:rPr>
              <a:t>Sun Tzu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its basic form, the Chinese remainder theorem will determine a number </a:t>
            </a:r>
            <a:r>
              <a:rPr lang="en-US" i="1" dirty="0" smtClean="0"/>
              <a:t>n</a:t>
            </a:r>
            <a:r>
              <a:rPr lang="en-US" dirty="0" smtClean="0"/>
              <a:t> that, when divided by some given divisors, leaves given remainders. For example, what is the lowest number </a:t>
            </a:r>
            <a:r>
              <a:rPr lang="en-US" i="1" dirty="0" smtClean="0"/>
              <a:t>n</a:t>
            </a:r>
            <a:r>
              <a:rPr lang="en-US" dirty="0" smtClean="0"/>
              <a:t> that when divided by 3 leaves a remainder of 2, when divided by 5 leaves a remainder of 3, and when divided by 7 leaves a remainder of 2?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Autofit/>
          </a:bodyPr>
          <a:lstStyle/>
          <a:p>
            <a:r>
              <a:rPr lang="en-US" sz="2800" dirty="0"/>
              <a:t>Chinese Remainder </a:t>
            </a:r>
            <a:r>
              <a:rPr lang="en-US" sz="2800" dirty="0" smtClean="0"/>
              <a:t>Theorem </a:t>
            </a:r>
            <a:r>
              <a:rPr lang="en-US" sz="2800" dirty="0" err="1" smtClean="0"/>
              <a:t>conti</a:t>
            </a:r>
            <a:r>
              <a:rPr lang="en-US" sz="2800" dirty="0" smtClean="0"/>
              <a:t>..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85800"/>
            <a:ext cx="8839200" cy="60960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For example, use 3 and 5 as primes, and 14 as the number. 14 mod 3 = 2, and 14 mod 5 = 4. There is</a:t>
            </a:r>
          </a:p>
          <a:p>
            <a:r>
              <a:rPr lang="en-US" b="1" dirty="0"/>
              <a:t>only one number less than 3*5 = 15 which has those residues: 14. The two residues uniquely</a:t>
            </a:r>
          </a:p>
          <a:p>
            <a:r>
              <a:rPr lang="en-US" b="1" dirty="0"/>
              <a:t>determine the number.</a:t>
            </a:r>
          </a:p>
          <a:p>
            <a:r>
              <a:rPr lang="en-US" b="1" dirty="0"/>
              <a:t>So, for an arbitrary </a:t>
            </a:r>
            <a:r>
              <a:rPr lang="en-US" b="1" i="1" dirty="0"/>
              <a:t>a </a:t>
            </a:r>
            <a:r>
              <a:rPr lang="en-US" b="1" dirty="0"/>
              <a:t>&lt; </a:t>
            </a:r>
            <a:r>
              <a:rPr lang="en-US" b="1" i="1" dirty="0"/>
              <a:t>p </a:t>
            </a:r>
            <a:r>
              <a:rPr lang="en-US" b="1" dirty="0"/>
              <a:t>and </a:t>
            </a:r>
            <a:r>
              <a:rPr lang="en-US" b="1" i="1" dirty="0"/>
              <a:t>b </a:t>
            </a:r>
            <a:r>
              <a:rPr lang="en-US" b="1" dirty="0"/>
              <a:t>&lt; </a:t>
            </a:r>
            <a:r>
              <a:rPr lang="en-US" b="1" i="1" dirty="0"/>
              <a:t>q </a:t>
            </a:r>
            <a:r>
              <a:rPr lang="en-US" b="1" dirty="0"/>
              <a:t>(where </a:t>
            </a:r>
            <a:r>
              <a:rPr lang="en-US" b="1" i="1" dirty="0"/>
              <a:t>p </a:t>
            </a:r>
            <a:r>
              <a:rPr lang="en-US" b="1" dirty="0"/>
              <a:t>and </a:t>
            </a:r>
            <a:r>
              <a:rPr lang="en-US" b="1" i="1" dirty="0"/>
              <a:t>q </a:t>
            </a:r>
            <a:r>
              <a:rPr lang="en-US" b="1" dirty="0"/>
              <a:t>are prime), there exists a unique </a:t>
            </a:r>
            <a:r>
              <a:rPr lang="en-US" b="1" i="1" dirty="0"/>
              <a:t>x</a:t>
            </a:r>
            <a:r>
              <a:rPr lang="en-US" b="1" dirty="0"/>
              <a:t>, where </a:t>
            </a:r>
            <a:r>
              <a:rPr lang="en-US" b="1" i="1" dirty="0"/>
              <a:t>x </a:t>
            </a:r>
            <a:r>
              <a:rPr lang="en-US" b="1" dirty="0"/>
              <a:t>is less</a:t>
            </a:r>
          </a:p>
          <a:p>
            <a:r>
              <a:rPr lang="en-US" b="1" dirty="0"/>
              <a:t>than </a:t>
            </a:r>
            <a:r>
              <a:rPr lang="en-US" b="1" i="1" dirty="0" err="1"/>
              <a:t>pq</a:t>
            </a:r>
            <a:r>
              <a:rPr lang="en-US" b="1" dirty="0"/>
              <a:t>, such that</a:t>
            </a:r>
          </a:p>
          <a:p>
            <a:r>
              <a:rPr lang="en-US" b="1" i="1" dirty="0" smtClean="0"/>
              <a:t>x≡ </a:t>
            </a:r>
            <a:r>
              <a:rPr lang="en-US" b="1" dirty="0"/>
              <a:t>a (mod </a:t>
            </a:r>
            <a:r>
              <a:rPr lang="en-US" b="1" i="1" dirty="0"/>
              <a:t>p</a:t>
            </a:r>
            <a:r>
              <a:rPr lang="en-US" b="1" dirty="0"/>
              <a:t>), and </a:t>
            </a:r>
            <a:r>
              <a:rPr lang="en-US" b="1" i="1" dirty="0" smtClean="0"/>
              <a:t>x≡ </a:t>
            </a:r>
            <a:r>
              <a:rPr lang="en-US" b="1" dirty="0"/>
              <a:t>b (mod </a:t>
            </a:r>
            <a:r>
              <a:rPr lang="en-US" b="1" i="1" dirty="0"/>
              <a:t>q</a:t>
            </a:r>
            <a:r>
              <a:rPr lang="en-US" b="1" dirty="0"/>
              <a:t>)</a:t>
            </a:r>
          </a:p>
          <a:p>
            <a:r>
              <a:rPr lang="en-US" b="1" dirty="0"/>
              <a:t>To find this </a:t>
            </a:r>
            <a:r>
              <a:rPr lang="en-US" b="1" i="1" dirty="0"/>
              <a:t>x</a:t>
            </a:r>
            <a:r>
              <a:rPr lang="en-US" b="1" dirty="0"/>
              <a:t>, first use Euclid’s algorithm to find </a:t>
            </a:r>
            <a:r>
              <a:rPr lang="en-US" b="1" i="1" dirty="0"/>
              <a:t>u</a:t>
            </a:r>
            <a:r>
              <a:rPr lang="en-US" b="1" dirty="0"/>
              <a:t>, such that</a:t>
            </a:r>
          </a:p>
          <a:p>
            <a:r>
              <a:rPr lang="en-US" b="1" i="1" dirty="0"/>
              <a:t>u*q ≡ </a:t>
            </a:r>
            <a:r>
              <a:rPr lang="en-US" b="1" dirty="0"/>
              <a:t>1 (mod </a:t>
            </a:r>
            <a:r>
              <a:rPr lang="en-US" b="1" i="1" dirty="0"/>
              <a:t>p</a:t>
            </a:r>
            <a:r>
              <a:rPr lang="en-US" b="1" dirty="0"/>
              <a:t>)</a:t>
            </a:r>
          </a:p>
          <a:p>
            <a:r>
              <a:rPr lang="en-US" b="1" dirty="0"/>
              <a:t>Then compute:</a:t>
            </a:r>
          </a:p>
          <a:p>
            <a:r>
              <a:rPr lang="pl-PL" b="1" i="1" dirty="0"/>
              <a:t>x </a:t>
            </a:r>
            <a:r>
              <a:rPr lang="pl-PL" b="1" dirty="0"/>
              <a:t>= (((</a:t>
            </a:r>
            <a:r>
              <a:rPr lang="pl-PL" b="1" i="1" dirty="0"/>
              <a:t>a </a:t>
            </a:r>
            <a:r>
              <a:rPr lang="pl-PL" b="1" dirty="0"/>
              <a:t>- b)*u) mod </a:t>
            </a:r>
            <a:r>
              <a:rPr lang="pl-PL" b="1" i="1" dirty="0"/>
              <a:t>p</a:t>
            </a:r>
            <a:r>
              <a:rPr lang="pl-PL" b="1" dirty="0"/>
              <a:t>)*q +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35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Modular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6096000"/>
          </a:xfrm>
        </p:spPr>
        <p:txBody>
          <a:bodyPr>
            <a:noAutofit/>
          </a:bodyPr>
          <a:lstStyle/>
          <a:p>
            <a:r>
              <a:rPr lang="en-US" sz="2000" dirty="0"/>
              <a:t>A logarithm is the power to which a number must be raised in order to get some other number (see </a:t>
            </a:r>
            <a:r>
              <a:rPr lang="en-US" sz="2000" dirty="0">
                <a:hlinkClick r:id="rId2"/>
              </a:rPr>
              <a:t>Section 3</a:t>
            </a:r>
            <a:r>
              <a:rPr lang="en-US" sz="2000" dirty="0"/>
              <a:t> of this Math Review for more about exponents). For example, the base ten logarithm of 100 is 2, because ten raised to the power of two is 100:</a:t>
            </a:r>
          </a:p>
          <a:p>
            <a:r>
              <a:rPr lang="en-US" sz="2000" b="1" dirty="0"/>
              <a:t>log 100 = 2</a:t>
            </a:r>
            <a:endParaRPr lang="en-US" sz="2000" dirty="0"/>
          </a:p>
          <a:p>
            <a:r>
              <a:rPr lang="en-US" sz="2000" dirty="0"/>
              <a:t>because </a:t>
            </a:r>
          </a:p>
          <a:p>
            <a:r>
              <a:rPr lang="en-US" sz="2000" b="1" dirty="0"/>
              <a:t>10</a:t>
            </a:r>
            <a:r>
              <a:rPr lang="en-US" sz="2000" b="1" baseline="30000" dirty="0"/>
              <a:t>2</a:t>
            </a:r>
            <a:r>
              <a:rPr lang="en-US" sz="2000" b="1" dirty="0"/>
              <a:t> = 100 </a:t>
            </a:r>
            <a:endParaRPr lang="en-US" sz="2000" dirty="0"/>
          </a:p>
          <a:p>
            <a:r>
              <a:rPr lang="en-US" sz="2000" dirty="0"/>
              <a:t>This is an example of a base-ten logarithm. We call it a base ten logarithm because ten is the number that is raised to a power. The base unit is the number being raised to a power. There are logarithms using different base units. If you wanted, you could use two as a base unit. For instance, the base two logarithm of eight is three, because two raised to the power of three equals eight:  </a:t>
            </a:r>
          </a:p>
          <a:p>
            <a:r>
              <a:rPr lang="en-US" sz="2000" b="1" dirty="0"/>
              <a:t>log</a:t>
            </a:r>
            <a:r>
              <a:rPr lang="en-US" sz="2000" b="1" baseline="-25000" dirty="0"/>
              <a:t>2</a:t>
            </a:r>
            <a:r>
              <a:rPr lang="en-US" sz="2000" b="1" dirty="0"/>
              <a:t> 8 = 3 </a:t>
            </a:r>
            <a:endParaRPr lang="en-US" sz="2000" dirty="0"/>
          </a:p>
          <a:p>
            <a:r>
              <a:rPr lang="en-US" sz="2000" dirty="0"/>
              <a:t>because </a:t>
            </a:r>
          </a:p>
          <a:p>
            <a:r>
              <a:rPr lang="en-US" sz="2000" b="1" dirty="0"/>
              <a:t>2</a:t>
            </a:r>
            <a:r>
              <a:rPr lang="en-US" sz="2000" b="1" baseline="30000" dirty="0"/>
              <a:t>3</a:t>
            </a:r>
            <a:r>
              <a:rPr lang="en-US" sz="2000" b="1" dirty="0"/>
              <a:t> = 8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810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791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general, you write log followed by the base number as a subscript. The most common logarithms are base 10 logarithms and natural logarithms; they have special notations. A base ten log is written  </a:t>
            </a:r>
          </a:p>
          <a:p>
            <a:r>
              <a:rPr lang="en-US" b="1" dirty="0"/>
              <a:t>log </a:t>
            </a:r>
            <a:endParaRPr lang="en-US" dirty="0"/>
          </a:p>
          <a:p>
            <a:r>
              <a:rPr lang="en-US" dirty="0"/>
              <a:t>and a base ten logarithmic equation is usually written in the form: </a:t>
            </a:r>
          </a:p>
          <a:p>
            <a:r>
              <a:rPr lang="en-US" b="1" dirty="0"/>
              <a:t>log a = r  </a:t>
            </a:r>
            <a:endParaRPr lang="en-US" dirty="0"/>
          </a:p>
          <a:p>
            <a:r>
              <a:rPr lang="en-US" dirty="0"/>
              <a:t>A natural logarithm is written </a:t>
            </a:r>
          </a:p>
          <a:p>
            <a:r>
              <a:rPr lang="en-US" b="1" dirty="0" err="1"/>
              <a:t>ln</a:t>
            </a:r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and a natural logarithmic equation is usually written in the form: </a:t>
            </a:r>
          </a:p>
          <a:p>
            <a:r>
              <a:rPr lang="en-US" b="1" dirty="0" err="1"/>
              <a:t>ln</a:t>
            </a:r>
            <a:r>
              <a:rPr lang="en-US" b="1" dirty="0"/>
              <a:t> a = r </a:t>
            </a:r>
            <a:endParaRPr lang="en-US" dirty="0"/>
          </a:p>
          <a:p>
            <a:r>
              <a:rPr lang="en-US" dirty="0"/>
              <a:t>So, when you see log by itself, it means base ten log. When you see </a:t>
            </a:r>
            <a:r>
              <a:rPr lang="en-US" dirty="0" err="1"/>
              <a:t>ln</a:t>
            </a:r>
            <a:r>
              <a:rPr lang="en-US" dirty="0"/>
              <a:t>, it means natural logarithm .In this course only base ten and natural logarithms will be used.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ROT13 is a simple encryption program commonly found on UNIX systems; it is also a </a:t>
            </a:r>
            <a:r>
              <a:rPr lang="en-US" dirty="0" smtClean="0"/>
              <a:t>simple  substitution </a:t>
            </a:r>
            <a:r>
              <a:rPr lang="en-US" dirty="0"/>
              <a:t>cipher.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In </a:t>
            </a:r>
            <a:r>
              <a:rPr lang="en-US" dirty="0"/>
              <a:t>this cipher, “A” is replaced by “N,” “B” is replaced </a:t>
            </a:r>
            <a:r>
              <a:rPr lang="en-US" dirty="0" smtClean="0"/>
              <a:t> 	by </a:t>
            </a:r>
            <a:r>
              <a:rPr lang="en-US" dirty="0"/>
              <a:t>“O,” and so on.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Every letter </a:t>
            </a:r>
            <a:r>
              <a:rPr lang="en-US" dirty="0"/>
              <a:t>is rotated 13 places.</a:t>
            </a:r>
          </a:p>
          <a:p>
            <a:r>
              <a:rPr lang="en-US" dirty="0"/>
              <a:t>Encrypting a file twice with ROT13 restores the original file.</a:t>
            </a:r>
          </a:p>
          <a:p>
            <a:pPr marL="0" indent="0">
              <a:buNone/>
            </a:pPr>
            <a:r>
              <a:rPr lang="en-US" i="1" dirty="0" smtClean="0"/>
              <a:t>    P </a:t>
            </a:r>
            <a:r>
              <a:rPr lang="en-US" dirty="0"/>
              <a:t>= ROT13 (ROT13 (</a:t>
            </a:r>
            <a:r>
              <a:rPr lang="en-US" i="1" dirty="0"/>
              <a:t>P</a:t>
            </a:r>
            <a:r>
              <a:rPr lang="en-US" dirty="0" smtClean="0"/>
              <a:t>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ROT13 is not intended for security; it is often used in Usenet posts to hide potentially offensive text, to</a:t>
            </a:r>
          </a:p>
          <a:p>
            <a:pPr marL="0" indent="0">
              <a:buNone/>
            </a:pPr>
            <a:r>
              <a:rPr lang="en-US" dirty="0" smtClean="0"/>
              <a:t>    avoid </a:t>
            </a:r>
            <a:r>
              <a:rPr lang="en-US" dirty="0"/>
              <a:t>giving away the solution to a puzzle, and so forth.</a:t>
            </a:r>
          </a:p>
        </p:txBody>
      </p:sp>
    </p:spTree>
    <p:extLst>
      <p:ext uri="{BB962C8B-B14F-4D97-AF65-F5344CB8AC3E}">
        <p14:creationId xmlns:p14="http://schemas.microsoft.com/office/powerpoint/2010/main" val="41383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Drawbacks: Substitution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/>
              <a:t>Simple substitution ciphers can be easily broken because the cipher does not hide the </a:t>
            </a:r>
            <a:r>
              <a:rPr lang="en-US" sz="2800" dirty="0" smtClean="0"/>
              <a:t>underlying frequencies </a:t>
            </a:r>
            <a:r>
              <a:rPr lang="en-US" sz="2800" dirty="0"/>
              <a:t>of the different letters of the plaintext. All it takes is about 25 English characters before a</a:t>
            </a:r>
          </a:p>
          <a:p>
            <a:pPr marL="0" indent="0" algn="just">
              <a:buNone/>
            </a:pPr>
            <a:r>
              <a:rPr lang="en-US" sz="2800" dirty="0" smtClean="0"/>
              <a:t>    good </a:t>
            </a:r>
            <a:r>
              <a:rPr lang="en-US" sz="2800" dirty="0"/>
              <a:t>cryptanalyst can reconstruct the </a:t>
            </a:r>
            <a:r>
              <a:rPr lang="en-US" sz="2800" dirty="0" smtClean="0"/>
              <a:t>plaintext.</a:t>
            </a:r>
          </a:p>
          <a:p>
            <a:r>
              <a:rPr lang="en-US" sz="2800" dirty="0"/>
              <a:t>Homophonic substitution ciphers were used as early as 1401 by the Duchy of Mantua </a:t>
            </a:r>
            <a:r>
              <a:rPr lang="en-US" sz="2800" dirty="0" smtClean="0"/>
              <a:t>. </a:t>
            </a:r>
            <a:r>
              <a:rPr lang="en-US" sz="2800" dirty="0"/>
              <a:t>They </a:t>
            </a:r>
            <a:r>
              <a:rPr lang="en-US" sz="2800" dirty="0" smtClean="0"/>
              <a:t>are much </a:t>
            </a:r>
            <a:r>
              <a:rPr lang="en-US" sz="2800" dirty="0"/>
              <a:t>more complicated to break than simple </a:t>
            </a:r>
            <a:r>
              <a:rPr lang="en-US" sz="2800" dirty="0" smtClean="0"/>
              <a:t>  substitution </a:t>
            </a:r>
            <a:r>
              <a:rPr lang="en-US" sz="2800" dirty="0"/>
              <a:t>ciphers, but still do not obscure all of </a:t>
            </a:r>
            <a:r>
              <a:rPr lang="en-US" sz="2800" dirty="0" smtClean="0"/>
              <a:t>the statistical </a:t>
            </a:r>
            <a:r>
              <a:rPr lang="en-US" sz="2800" dirty="0"/>
              <a:t>properties of the plaintext language. With a known-plaintext attack, the ciphers are </a:t>
            </a:r>
            <a:r>
              <a:rPr lang="en-US" sz="2800" dirty="0" smtClean="0"/>
              <a:t>trivial to </a:t>
            </a:r>
            <a:r>
              <a:rPr lang="en-US" sz="2800" dirty="0"/>
              <a:t>break. A </a:t>
            </a:r>
            <a:r>
              <a:rPr lang="en-US" sz="2800" dirty="0" err="1"/>
              <a:t>ciphertext</a:t>
            </a:r>
            <a:r>
              <a:rPr lang="en-US" sz="2800" dirty="0"/>
              <a:t>-only attack is harder, but only takes a few seconds on a computer.</a:t>
            </a:r>
          </a:p>
        </p:txBody>
      </p:sp>
    </p:spTree>
    <p:extLst>
      <p:ext uri="{BB962C8B-B14F-4D97-AF65-F5344CB8AC3E}">
        <p14:creationId xmlns:p14="http://schemas.microsoft.com/office/powerpoint/2010/main" val="6503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8458200" cy="6096000"/>
          </a:xfrm>
        </p:spPr>
        <p:txBody>
          <a:bodyPr/>
          <a:lstStyle/>
          <a:p>
            <a:r>
              <a:rPr lang="en-US" sz="2800" dirty="0"/>
              <a:t>Polygram substitution ciphers are ciphers in which groups of letters are encrypted </a:t>
            </a:r>
            <a:r>
              <a:rPr lang="en-US" sz="2800" dirty="0" smtClean="0"/>
              <a:t>together.</a:t>
            </a:r>
          </a:p>
          <a:p>
            <a:pPr marL="0" indent="0">
              <a:buNone/>
            </a:pPr>
            <a:r>
              <a:rPr lang="en-US" sz="2800" dirty="0" smtClean="0"/>
              <a:t>     Sometimes </a:t>
            </a:r>
            <a:r>
              <a:rPr lang="en-US" sz="2800" dirty="0"/>
              <a:t>you see Huffman coding used as a cipher; this </a:t>
            </a:r>
            <a:r>
              <a:rPr lang="en-US" sz="2800" dirty="0" smtClean="0"/>
              <a:t>is an </a:t>
            </a:r>
            <a:r>
              <a:rPr lang="en-US" sz="2800" dirty="0"/>
              <a:t>insecure </a:t>
            </a:r>
            <a:r>
              <a:rPr lang="en-US" sz="2800" dirty="0" err="1"/>
              <a:t>polygram</a:t>
            </a:r>
            <a:r>
              <a:rPr lang="en-US" sz="2800" dirty="0"/>
              <a:t> substitution cipher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Polyalphabetic substitution ciphers were invented by Leon Battista in 1568 [794]. They were used by</a:t>
            </a:r>
          </a:p>
          <a:p>
            <a:pPr marL="0" indent="0">
              <a:buNone/>
            </a:pPr>
            <a:r>
              <a:rPr lang="en-US" sz="2800" smtClean="0"/>
              <a:t> the </a:t>
            </a:r>
            <a:r>
              <a:rPr lang="en-US" sz="2800" dirty="0"/>
              <a:t>Union army during the American Civil War. Despite </a:t>
            </a:r>
            <a:r>
              <a:rPr lang="en-US" sz="2800" dirty="0" smtClean="0"/>
              <a:t>     the </a:t>
            </a:r>
            <a:r>
              <a:rPr lang="en-US" sz="2800" dirty="0"/>
              <a:t>fact that they can be broken </a:t>
            </a:r>
            <a:r>
              <a:rPr lang="en-US" sz="2800" dirty="0" smtClean="0"/>
              <a:t>easily (especially </a:t>
            </a:r>
            <a:r>
              <a:rPr lang="en-US" sz="2800" dirty="0"/>
              <a:t>with </a:t>
            </a:r>
            <a:r>
              <a:rPr lang="en-US" sz="2800" dirty="0" smtClean="0"/>
              <a:t>  the </a:t>
            </a:r>
            <a:r>
              <a:rPr lang="en-US" sz="2800" dirty="0"/>
              <a:t>help of computers), many commercial computer </a:t>
            </a:r>
            <a:r>
              <a:rPr lang="en-US" sz="2800" dirty="0" smtClean="0"/>
              <a:t>security products </a:t>
            </a:r>
            <a:r>
              <a:rPr lang="en-US" sz="2800" dirty="0"/>
              <a:t>use ciphers of this form</a:t>
            </a:r>
          </a:p>
        </p:txBody>
      </p:sp>
    </p:spTree>
    <p:extLst>
      <p:ext uri="{BB962C8B-B14F-4D97-AF65-F5344CB8AC3E}">
        <p14:creationId xmlns:p14="http://schemas.microsoft.com/office/powerpoint/2010/main" val="312919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mtClean="0"/>
              <a:t>Transposition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5943600"/>
          </a:xfrm>
        </p:spPr>
        <p:txBody>
          <a:bodyPr>
            <a:normAutofit/>
          </a:bodyPr>
          <a:lstStyle/>
          <a:p>
            <a:r>
              <a:rPr lang="en-US" b="1" dirty="0"/>
              <a:t>In a transposition cipher the plaintext remains the same, but the order of characters is shuffled</a:t>
            </a:r>
          </a:p>
          <a:p>
            <a:pPr marL="0" indent="0">
              <a:buNone/>
            </a:pPr>
            <a:r>
              <a:rPr lang="en-US" b="1" dirty="0" smtClean="0"/>
              <a:t>    around</a:t>
            </a:r>
            <a:r>
              <a:rPr lang="en-US" b="1" dirty="0"/>
              <a:t>. In a simple columnar transposition </a:t>
            </a:r>
            <a:r>
              <a:rPr lang="en-US" b="1" dirty="0" smtClean="0"/>
              <a:t>  	cipher</a:t>
            </a:r>
            <a:r>
              <a:rPr lang="en-US" b="1" dirty="0"/>
              <a:t>, the plaintext is written horizontally </a:t>
            </a:r>
            <a:r>
              <a:rPr lang="en-US" b="1" dirty="0" smtClean="0"/>
              <a:t>    	onto </a:t>
            </a:r>
            <a:r>
              <a:rPr lang="en-US" b="1" dirty="0"/>
              <a:t>a piece </a:t>
            </a:r>
            <a:r>
              <a:rPr lang="en-US" b="1" dirty="0" smtClean="0"/>
              <a:t>of graph </a:t>
            </a:r>
            <a:r>
              <a:rPr lang="en-US" b="1" dirty="0"/>
              <a:t>paper of fixed width </a:t>
            </a:r>
            <a:r>
              <a:rPr lang="en-US" b="1" dirty="0" smtClean="0"/>
              <a:t>  	and </a:t>
            </a:r>
            <a:r>
              <a:rPr lang="en-US" b="1" dirty="0"/>
              <a:t>the </a:t>
            </a:r>
            <a:r>
              <a:rPr lang="en-US" b="1" dirty="0" err="1"/>
              <a:t>ciphertext</a:t>
            </a:r>
            <a:r>
              <a:rPr lang="en-US" b="1" dirty="0"/>
              <a:t> is read off </a:t>
            </a:r>
            <a:r>
              <a:rPr lang="en-US" b="1" dirty="0" smtClean="0"/>
              <a:t>vertically. </a:t>
            </a:r>
          </a:p>
          <a:p>
            <a:pPr marL="0" indent="0">
              <a:buNone/>
            </a:pPr>
            <a:r>
              <a:rPr lang="en-US" b="1" dirty="0" smtClean="0"/>
              <a:t>-----Decryption </a:t>
            </a:r>
            <a:r>
              <a:rPr lang="en-US" b="1" dirty="0"/>
              <a:t>is </a:t>
            </a:r>
            <a:r>
              <a:rPr lang="en-US" b="1" dirty="0" smtClean="0"/>
              <a:t>a matter </a:t>
            </a:r>
            <a:r>
              <a:rPr lang="en-US" b="1" dirty="0"/>
              <a:t>of writing the </a:t>
            </a:r>
            <a:r>
              <a:rPr lang="en-US" b="1" dirty="0" err="1"/>
              <a:t>ciphertext</a:t>
            </a:r>
            <a:r>
              <a:rPr lang="en-US" b="1" dirty="0"/>
              <a:t> vertically onto a piece of graph paper of identical width and </a:t>
            </a:r>
            <a:r>
              <a:rPr lang="en-US" b="1" dirty="0" smtClean="0"/>
              <a:t>then reading </a:t>
            </a:r>
            <a:r>
              <a:rPr lang="en-US" b="1" dirty="0"/>
              <a:t>the plaintext off horizontally</a:t>
            </a:r>
            <a:r>
              <a:rPr lang="en-US" b="1" dirty="0" smtClean="0"/>
              <a:t>.</a:t>
            </a:r>
          </a:p>
          <a:p>
            <a:r>
              <a:rPr lang="en-US" sz="2200" dirty="0"/>
              <a:t>Applied Cryptography: Second Edition - Bruce </a:t>
            </a:r>
            <a:r>
              <a:rPr lang="en-US" sz="2200" dirty="0" err="1"/>
              <a:t>Schneier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8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Columnar transposition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8686800" cy="60960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Plain text: </a:t>
            </a:r>
            <a:r>
              <a:rPr lang="en-US" dirty="0" smtClean="0"/>
              <a:t>INFORMATION AND CYBER SECURITY IS INTERESTING SUBJECT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   N F O R M A T I O</a:t>
            </a:r>
          </a:p>
          <a:p>
            <a:r>
              <a:rPr lang="en-US" dirty="0" smtClean="0"/>
              <a:t>N A N D C Y B E R S</a:t>
            </a:r>
          </a:p>
          <a:p>
            <a:r>
              <a:rPr lang="en-US" dirty="0" smtClean="0"/>
              <a:t>E C  U  R I  T Y I  S  I</a:t>
            </a:r>
          </a:p>
          <a:p>
            <a:r>
              <a:rPr lang="en-US" dirty="0" smtClean="0"/>
              <a:t>N T  E  R E S T I N G</a:t>
            </a:r>
          </a:p>
          <a:p>
            <a:r>
              <a:rPr lang="en-US" dirty="0" smtClean="0"/>
              <a:t>S  U B  J E C T</a:t>
            </a:r>
          </a:p>
          <a:p>
            <a:endParaRPr lang="en-US" dirty="0"/>
          </a:p>
          <a:p>
            <a:r>
              <a:rPr lang="en-US" dirty="0" err="1" smtClean="0"/>
              <a:t>Ciphertext:INENSNACTUFNUEBORDRRJRCIEEMYTSCABYTTTEIIIRSNOSIG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77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3861</Words>
  <Application>Microsoft Office PowerPoint</Application>
  <PresentationFormat>On-screen Show (4:3)</PresentationFormat>
  <Paragraphs>274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 Cipher Techniques: Substitution and Transposition</vt:lpstr>
      <vt:lpstr> Substitution Ciphers </vt:lpstr>
      <vt:lpstr>PowerPoint Presentation</vt:lpstr>
      <vt:lpstr>PowerPoint Presentation</vt:lpstr>
      <vt:lpstr>PowerPoint Presentation</vt:lpstr>
      <vt:lpstr>Drawbacks: Substitution Cipher</vt:lpstr>
      <vt:lpstr>PowerPoint Presentation</vt:lpstr>
      <vt:lpstr>Transposition Cipher</vt:lpstr>
      <vt:lpstr>Columnar transposition cipher</vt:lpstr>
      <vt:lpstr>PowerPoint Presentation</vt:lpstr>
      <vt:lpstr>ONE TIME PAD</vt:lpstr>
      <vt:lpstr>OTP CONTI…</vt:lpstr>
      <vt:lpstr>PowerPoint Presentation</vt:lpstr>
      <vt:lpstr>OTP Drawbacks:</vt:lpstr>
      <vt:lpstr>OTP drawback conti..</vt:lpstr>
      <vt:lpstr>Modular Arithmetic</vt:lpstr>
      <vt:lpstr>Modular Arithmetic conti…</vt:lpstr>
      <vt:lpstr>Modular Arithmatic conti…</vt:lpstr>
      <vt:lpstr>Modular Arithmetic conti…</vt:lpstr>
      <vt:lpstr>PowerPoint Presentation</vt:lpstr>
      <vt:lpstr>Modular Arithmatic conti</vt:lpstr>
      <vt:lpstr>Prime Numbers and GCD</vt:lpstr>
      <vt:lpstr>GCD</vt:lpstr>
      <vt:lpstr>PowerPoint Presentation</vt:lpstr>
      <vt:lpstr>Euclidean Algorithm</vt:lpstr>
      <vt:lpstr>PowerPoint Presentation</vt:lpstr>
      <vt:lpstr>Euclidean Algorithm from Shymla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Fermat’s Little Theorem</vt:lpstr>
      <vt:lpstr>Chinese Remainder Theorem</vt:lpstr>
      <vt:lpstr>PowerPoint Presentation</vt:lpstr>
      <vt:lpstr>Chinese Remainder Theorem conti..</vt:lpstr>
      <vt:lpstr>Modular Arithmetic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NSS</dc:creator>
  <cp:lastModifiedBy>Admin</cp:lastModifiedBy>
  <cp:revision>131</cp:revision>
  <dcterms:created xsi:type="dcterms:W3CDTF">2015-06-24T10:31:22Z</dcterms:created>
  <dcterms:modified xsi:type="dcterms:W3CDTF">2016-07-19T11:24:26Z</dcterms:modified>
</cp:coreProperties>
</file>